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embeddedFontLst>
    <p:embeddedFont>
      <p:font typeface="Lato" panose="020F0502020204030203" pitchFamily="34" charset="0"/>
      <p:regular r:id="rId24"/>
      <p:bold r:id="rId25"/>
      <p:italic r:id="rId26"/>
      <p:boldItalic r:id="rId27"/>
    </p:embeddedFont>
    <p:embeddedFont>
      <p:font typeface="Montserrat" panose="00000500000000000000" pitchFamily="2" charset="0"/>
      <p:regular r:id="rId28"/>
      <p:bold r:id="rId29"/>
      <p:italic r:id="rId30"/>
      <p:boldItalic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701">
          <p15:clr>
            <a:srgbClr val="747775"/>
          </p15:clr>
        </p15:guide>
        <p15:guide id="2" orient="horz" pos="1984">
          <p15:clr>
            <a:srgbClr val="747775"/>
          </p15:clr>
        </p15:guide>
        <p15:guide id="3" pos="340">
          <p15:clr>
            <a:srgbClr val="747775"/>
          </p15:clr>
        </p15:guide>
        <p15:guide id="4" pos="5462">
          <p15:clr>
            <a:srgbClr val="747775"/>
          </p15:clr>
        </p15:guide>
        <p15:guide id="5" pos="1254">
          <p15:clr>
            <a:srgbClr val="747775"/>
          </p15:clr>
        </p15:guide>
        <p15:guide id="6" pos="1394">
          <p15:clr>
            <a:srgbClr val="747775"/>
          </p15:clr>
        </p15:guide>
        <p15:guide id="7" pos="2295">
          <p15:clr>
            <a:srgbClr val="747775"/>
          </p15:clr>
        </p15:guide>
        <p15:guide id="8" pos="2446">
          <p15:clr>
            <a:srgbClr val="747775"/>
          </p15:clr>
        </p15:guide>
        <p15:guide id="9" pos="3347">
          <p15:clr>
            <a:srgbClr val="747775"/>
          </p15:clr>
        </p15:guide>
        <p15:guide id="10" pos="3497">
          <p15:clr>
            <a:srgbClr val="747775"/>
          </p15:clr>
        </p15:guide>
        <p15:guide id="11" pos="4396">
          <p15:clr>
            <a:srgbClr val="747775"/>
          </p15:clr>
        </p15:guide>
        <p15:guide id="12" pos="4548">
          <p15:clr>
            <a:srgbClr val="747775"/>
          </p15:clr>
        </p15:guide>
        <p15:guide id="13" orient="horz" pos="1587">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6D6ECB-40B5-8E7A-FB51-182DEA09AC30}" v="6" dt="2024-05-15T17:59:41.229"/>
    <p1510:client id="{34A99F45-51D4-CAE6-F758-2A59CD7404BA}" v="3" dt="2024-05-15T18:00:45.662"/>
    <p1510:client id="{498BFEE3-E8D2-0D2C-33BB-B0D6C586FB3C}" v="1" dt="2024-05-15T16:31:33.837"/>
    <p1510:client id="{56A3596A-855F-9C5B-7502-FEF629A42C27}" v="22" dt="2024-05-15T18:04:51.624"/>
    <p1510:client id="{5C29B41C-B65C-8995-11EF-C9F573626D28}" v="2" dt="2024-05-15T17:55:39.750"/>
    <p1510:client id="{7C30FA39-0DC8-4ECC-9365-FF7B331CB399}" v="13" dt="2024-05-15T16:38:34.648"/>
    <p1510:client id="{A3399FFB-BA1B-379E-57CC-B56AEC6E5CBE}" v="6" dt="2024-05-15T17:47:22.017"/>
    <p1510:client id="{BBB184C0-3442-119A-C618-404F7D8B1269}" v="27" dt="2024-05-15T16:51:16.2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701"/>
        <p:guide orient="horz" pos="1984"/>
        <p:guide pos="340"/>
        <p:guide pos="5462"/>
        <p:guide pos="1254"/>
        <p:guide pos="1394"/>
        <p:guide pos="2295"/>
        <p:guide pos="2446"/>
        <p:guide pos="3347"/>
        <p:guide pos="3497"/>
        <p:guide pos="4396"/>
        <p:guide pos="4548"/>
        <p:guide orient="horz" pos="1587"/>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Гість" userId="S::urn:spo:anon#50c6d058a295e1b6d44c9ab40a5f7ccabc4a048994256674d4b01e6e92c96558::" providerId="AD" clId="Web-{498BFEE3-E8D2-0D2C-33BB-B0D6C586FB3C}"/>
    <pc:docChg chg="modSld">
      <pc:chgData name="Гість" userId="S::urn:spo:anon#50c6d058a295e1b6d44c9ab40a5f7ccabc4a048994256674d4b01e6e92c96558::" providerId="AD" clId="Web-{498BFEE3-E8D2-0D2C-33BB-B0D6C586FB3C}" dt="2024-05-15T16:31:33.837" v="0"/>
      <pc:docMkLst>
        <pc:docMk/>
      </pc:docMkLst>
      <pc:sldChg chg="delSp">
        <pc:chgData name="Гість" userId="S::urn:spo:anon#50c6d058a295e1b6d44c9ab40a5f7ccabc4a048994256674d4b01e6e92c96558::" providerId="AD" clId="Web-{498BFEE3-E8D2-0D2C-33BB-B0D6C586FB3C}" dt="2024-05-15T16:31:33.837" v="0"/>
        <pc:sldMkLst>
          <pc:docMk/>
          <pc:sldMk cId="0" sldId="259"/>
        </pc:sldMkLst>
        <pc:picChg chg="del">
          <ac:chgData name="Гість" userId="S::urn:spo:anon#50c6d058a295e1b6d44c9ab40a5f7ccabc4a048994256674d4b01e6e92c96558::" providerId="AD" clId="Web-{498BFEE3-E8D2-0D2C-33BB-B0D6C586FB3C}" dt="2024-05-15T16:31:33.837" v="0"/>
          <ac:picMkLst>
            <pc:docMk/>
            <pc:sldMk cId="0" sldId="259"/>
            <ac:picMk id="175" creationId="{00000000-0000-0000-0000-000000000000}"/>
          </ac:picMkLst>
        </pc:picChg>
      </pc:sldChg>
    </pc:docChg>
  </pc:docChgLst>
  <pc:docChgLst>
    <pc:chgData name="Гість" userId="S::urn:spo:anon#50c6d058a295e1b6d44c9ab40a5f7ccabc4a048994256674d4b01e6e92c96558::" providerId="AD" clId="Web-{0C6D6ECB-40B5-8E7A-FB51-182DEA09AC30}"/>
    <pc:docChg chg="modSld">
      <pc:chgData name="Гість" userId="S::urn:spo:anon#50c6d058a295e1b6d44c9ab40a5f7ccabc4a048994256674d4b01e6e92c96558::" providerId="AD" clId="Web-{0C6D6ECB-40B5-8E7A-FB51-182DEA09AC30}" dt="2024-05-15T17:59:41.229" v="3" actId="1076"/>
      <pc:docMkLst>
        <pc:docMk/>
      </pc:docMkLst>
      <pc:sldChg chg="modSp">
        <pc:chgData name="Гість" userId="S::urn:spo:anon#50c6d058a295e1b6d44c9ab40a5f7ccabc4a048994256674d4b01e6e92c96558::" providerId="AD" clId="Web-{0C6D6ECB-40B5-8E7A-FB51-182DEA09AC30}" dt="2024-05-15T17:59:41.229" v="3" actId="1076"/>
        <pc:sldMkLst>
          <pc:docMk/>
          <pc:sldMk cId="0" sldId="264"/>
        </pc:sldMkLst>
        <pc:spChg chg="mod">
          <ac:chgData name="Гість" userId="S::urn:spo:anon#50c6d058a295e1b6d44c9ab40a5f7ccabc4a048994256674d4b01e6e92c96558::" providerId="AD" clId="Web-{0C6D6ECB-40B5-8E7A-FB51-182DEA09AC30}" dt="2024-05-15T17:59:41.229" v="3" actId="1076"/>
          <ac:spMkLst>
            <pc:docMk/>
            <pc:sldMk cId="0" sldId="264"/>
            <ac:spMk id="223" creationId="{00000000-0000-0000-0000-000000000000}"/>
          </ac:spMkLst>
        </pc:spChg>
      </pc:sldChg>
    </pc:docChg>
  </pc:docChgLst>
  <pc:docChgLst>
    <pc:chgData name="Гість" userId="S::urn:spo:anon#50c6d058a295e1b6d44c9ab40a5f7ccabc4a048994256674d4b01e6e92c96558::" providerId="AD" clId="Web-{56A3596A-855F-9C5B-7502-FEF629A42C27}"/>
    <pc:docChg chg="modSld">
      <pc:chgData name="Гість" userId="S::urn:spo:anon#50c6d058a295e1b6d44c9ab40a5f7ccabc4a048994256674d4b01e6e92c96558::" providerId="AD" clId="Web-{56A3596A-855F-9C5B-7502-FEF629A42C27}" dt="2024-05-15T18:04:51.624" v="16" actId="1076"/>
      <pc:docMkLst>
        <pc:docMk/>
      </pc:docMkLst>
      <pc:sldChg chg="modSp">
        <pc:chgData name="Гість" userId="S::urn:spo:anon#50c6d058a295e1b6d44c9ab40a5f7ccabc4a048994256674d4b01e6e92c96558::" providerId="AD" clId="Web-{56A3596A-855F-9C5B-7502-FEF629A42C27}" dt="2024-05-15T18:04:51.624" v="16" actId="1076"/>
        <pc:sldMkLst>
          <pc:docMk/>
          <pc:sldMk cId="0" sldId="264"/>
        </pc:sldMkLst>
        <pc:spChg chg="mod">
          <ac:chgData name="Гість" userId="S::urn:spo:anon#50c6d058a295e1b6d44c9ab40a5f7ccabc4a048994256674d4b01e6e92c96558::" providerId="AD" clId="Web-{56A3596A-855F-9C5B-7502-FEF629A42C27}" dt="2024-05-15T18:04:38.968" v="13" actId="1076"/>
          <ac:spMkLst>
            <pc:docMk/>
            <pc:sldMk cId="0" sldId="264"/>
            <ac:spMk id="223" creationId="{00000000-0000-0000-0000-000000000000}"/>
          </ac:spMkLst>
        </pc:spChg>
        <pc:spChg chg="mod">
          <ac:chgData name="Гість" userId="S::urn:spo:anon#50c6d058a295e1b6d44c9ab40a5f7ccabc4a048994256674d4b01e6e92c96558::" providerId="AD" clId="Web-{56A3596A-855F-9C5B-7502-FEF629A42C27}" dt="2024-05-15T18:04:46.109" v="15" actId="1076"/>
          <ac:spMkLst>
            <pc:docMk/>
            <pc:sldMk cId="0" sldId="264"/>
            <ac:spMk id="225" creationId="{00000000-0000-0000-0000-000000000000}"/>
          </ac:spMkLst>
        </pc:spChg>
        <pc:spChg chg="mod">
          <ac:chgData name="Гість" userId="S::urn:spo:anon#50c6d058a295e1b6d44c9ab40a5f7ccabc4a048994256674d4b01e6e92c96558::" providerId="AD" clId="Web-{56A3596A-855F-9C5B-7502-FEF629A42C27}" dt="2024-05-15T18:04:28.093" v="9" actId="1076"/>
          <ac:spMkLst>
            <pc:docMk/>
            <pc:sldMk cId="0" sldId="264"/>
            <ac:spMk id="226" creationId="{00000000-0000-0000-0000-000000000000}"/>
          </ac:spMkLst>
        </pc:spChg>
        <pc:spChg chg="mod">
          <ac:chgData name="Гість" userId="S::urn:spo:anon#50c6d058a295e1b6d44c9ab40a5f7ccabc4a048994256674d4b01e6e92c96558::" providerId="AD" clId="Web-{56A3596A-855F-9C5B-7502-FEF629A42C27}" dt="2024-05-15T18:04:51.624" v="16" actId="1076"/>
          <ac:spMkLst>
            <pc:docMk/>
            <pc:sldMk cId="0" sldId="264"/>
            <ac:spMk id="229" creationId="{00000000-0000-0000-0000-000000000000}"/>
          </ac:spMkLst>
        </pc:spChg>
      </pc:sldChg>
    </pc:docChg>
  </pc:docChgLst>
  <pc:docChgLst>
    <pc:chgData name="Гість" userId="S::urn:spo:anon#50c6d058a295e1b6d44c9ab40a5f7ccabc4a048994256674d4b01e6e92c96558::" providerId="AD" clId="Web-{BBB184C0-3442-119A-C618-404F7D8B1269}"/>
    <pc:docChg chg="modSld">
      <pc:chgData name="Гість" userId="S::urn:spo:anon#50c6d058a295e1b6d44c9ab40a5f7ccabc4a048994256674d4b01e6e92c96558::" providerId="AD" clId="Web-{BBB184C0-3442-119A-C618-404F7D8B1269}" dt="2024-05-15T16:51:16.246" v="26" actId="14100"/>
      <pc:docMkLst>
        <pc:docMk/>
      </pc:docMkLst>
      <pc:sldChg chg="addSp delSp modSp addAnim">
        <pc:chgData name="Гість" userId="S::urn:spo:anon#50c6d058a295e1b6d44c9ab40a5f7ccabc4a048994256674d4b01e6e92c96558::" providerId="AD" clId="Web-{BBB184C0-3442-119A-C618-404F7D8B1269}" dt="2024-05-15T16:51:16.246" v="26" actId="14100"/>
        <pc:sldMkLst>
          <pc:docMk/>
          <pc:sldMk cId="0" sldId="259"/>
        </pc:sldMkLst>
        <pc:picChg chg="add mod">
          <ac:chgData name="Гість" userId="S::urn:spo:anon#50c6d058a295e1b6d44c9ab40a5f7ccabc4a048994256674d4b01e6e92c96558::" providerId="AD" clId="Web-{BBB184C0-3442-119A-C618-404F7D8B1269}" dt="2024-05-15T16:51:10.777" v="23" actId="1076"/>
          <ac:picMkLst>
            <pc:docMk/>
            <pc:sldMk cId="0" sldId="259"/>
            <ac:picMk id="2" creationId="{CAD6A4F3-0660-62F9-E823-1631CD3AC6CC}"/>
          </ac:picMkLst>
        </pc:picChg>
        <pc:picChg chg="del">
          <ac:chgData name="Гість" userId="S::urn:spo:anon#50c6d058a295e1b6d44c9ab40a5f7ccabc4a048994256674d4b01e6e92c96558::" providerId="AD" clId="Web-{BBB184C0-3442-119A-C618-404F7D8B1269}" dt="2024-05-15T16:49:58.274" v="4"/>
          <ac:picMkLst>
            <pc:docMk/>
            <pc:sldMk cId="0" sldId="259"/>
            <ac:picMk id="3" creationId="{CAC1DCFE-EF19-B163-8008-86CEFA7ABE32}"/>
          </ac:picMkLst>
        </pc:picChg>
        <pc:picChg chg="add mod">
          <ac:chgData name="Гість" userId="S::urn:spo:anon#50c6d058a295e1b6d44c9ab40a5f7ccabc4a048994256674d4b01e6e92c96558::" providerId="AD" clId="Web-{BBB184C0-3442-119A-C618-404F7D8B1269}" dt="2024-05-15T16:51:16.246" v="26" actId="14100"/>
          <ac:picMkLst>
            <pc:docMk/>
            <pc:sldMk cId="0" sldId="259"/>
            <ac:picMk id="4" creationId="{16F8EA3F-C373-D23A-FDAE-AD659BA148CF}"/>
          </ac:picMkLst>
        </pc:picChg>
        <pc:picChg chg="del">
          <ac:chgData name="Гість" userId="S::urn:spo:anon#50c6d058a295e1b6d44c9ab40a5f7ccabc4a048994256674d4b01e6e92c96558::" providerId="AD" clId="Web-{BBB184C0-3442-119A-C618-404F7D8B1269}" dt="2024-05-15T16:50:40.089" v="9"/>
          <ac:picMkLst>
            <pc:docMk/>
            <pc:sldMk cId="0" sldId="259"/>
            <ac:picMk id="172" creationId="{00000000-0000-0000-0000-000000000000}"/>
          </ac:picMkLst>
        </pc:picChg>
      </pc:sldChg>
    </pc:docChg>
  </pc:docChgLst>
  <pc:docChgLst>
    <pc:chgData name="Гість" userId="S::urn:spo:anon#50c6d058a295e1b6d44c9ab40a5f7ccabc4a048994256674d4b01e6e92c96558::" providerId="AD" clId="Web-{A3399FFB-BA1B-379E-57CC-B56AEC6E5CBE}"/>
    <pc:docChg chg="modSld">
      <pc:chgData name="Гість" userId="S::urn:spo:anon#50c6d058a295e1b6d44c9ab40a5f7ccabc4a048994256674d4b01e6e92c96558::" providerId="AD" clId="Web-{A3399FFB-BA1B-379E-57CC-B56AEC6E5CBE}" dt="2024-05-15T17:47:22.017" v="4" actId="14100"/>
      <pc:docMkLst>
        <pc:docMk/>
      </pc:docMkLst>
      <pc:sldChg chg="addSp modSp addAnim">
        <pc:chgData name="Гість" userId="S::urn:spo:anon#50c6d058a295e1b6d44c9ab40a5f7ccabc4a048994256674d4b01e6e92c96558::" providerId="AD" clId="Web-{A3399FFB-BA1B-379E-57CC-B56AEC6E5CBE}" dt="2024-05-15T17:47:22.017" v="4" actId="14100"/>
        <pc:sldMkLst>
          <pc:docMk/>
          <pc:sldMk cId="0" sldId="259"/>
        </pc:sldMkLst>
        <pc:picChg chg="add mod">
          <ac:chgData name="Гість" userId="S::urn:spo:anon#50c6d058a295e1b6d44c9ab40a5f7ccabc4a048994256674d4b01e6e92c96558::" providerId="AD" clId="Web-{A3399FFB-BA1B-379E-57CC-B56AEC6E5CBE}" dt="2024-05-15T17:47:22.017" v="4" actId="14100"/>
          <ac:picMkLst>
            <pc:docMk/>
            <pc:sldMk cId="0" sldId="259"/>
            <ac:picMk id="3" creationId="{1E78C977-A52B-F8CD-8C68-CB225FD8E7D3}"/>
          </ac:picMkLst>
        </pc:picChg>
      </pc:sldChg>
    </pc:docChg>
  </pc:docChgLst>
  <pc:docChgLst>
    <pc:chgData name="Dmytro Varich" userId="S::dmytro.varich@student.tuke.sk::08f5d324-2fce-4441-9dba-0bb0d7950f25" providerId="AD" clId="Web-{7C30FA39-0DC8-4ECC-9365-FF7B331CB399}"/>
    <pc:docChg chg="modSld">
      <pc:chgData name="Dmytro Varich" userId="S::dmytro.varich@student.tuke.sk::08f5d324-2fce-4441-9dba-0bb0d7950f25" providerId="AD" clId="Web-{7C30FA39-0DC8-4ECC-9365-FF7B331CB399}" dt="2024-05-15T16:38:34.648" v="11" actId="1076"/>
      <pc:docMkLst>
        <pc:docMk/>
      </pc:docMkLst>
      <pc:sldChg chg="addSp delSp modSp addAnim delAnim">
        <pc:chgData name="Dmytro Varich" userId="S::dmytro.varich@student.tuke.sk::08f5d324-2fce-4441-9dba-0bb0d7950f25" providerId="AD" clId="Web-{7C30FA39-0DC8-4ECC-9365-FF7B331CB399}" dt="2024-05-15T16:38:34.648" v="11" actId="1076"/>
        <pc:sldMkLst>
          <pc:docMk/>
          <pc:sldMk cId="0" sldId="259"/>
        </pc:sldMkLst>
        <pc:spChg chg="ord">
          <ac:chgData name="Dmytro Varich" userId="S::dmytro.varich@student.tuke.sk::08f5d324-2fce-4441-9dba-0bb0d7950f25" providerId="AD" clId="Web-{7C30FA39-0DC8-4ECC-9365-FF7B331CB399}" dt="2024-05-15T16:35:06.559" v="0"/>
          <ac:spMkLst>
            <pc:docMk/>
            <pc:sldMk cId="0" sldId="259"/>
            <ac:spMk id="171" creationId="{00000000-0000-0000-0000-000000000000}"/>
          </ac:spMkLst>
        </pc:spChg>
        <pc:spChg chg="mod">
          <ac:chgData name="Dmytro Varich" userId="S::dmytro.varich@student.tuke.sk::08f5d324-2fce-4441-9dba-0bb0d7950f25" providerId="AD" clId="Web-{7C30FA39-0DC8-4ECC-9365-FF7B331CB399}" dt="2024-05-15T16:38:29.475" v="10" actId="1076"/>
          <ac:spMkLst>
            <pc:docMk/>
            <pc:sldMk cId="0" sldId="259"/>
            <ac:spMk id="173" creationId="{00000000-0000-0000-0000-000000000000}"/>
          </ac:spMkLst>
        </pc:spChg>
        <pc:spChg chg="mod">
          <ac:chgData name="Dmytro Varich" userId="S::dmytro.varich@student.tuke.sk::08f5d324-2fce-4441-9dba-0bb0d7950f25" providerId="AD" clId="Web-{7C30FA39-0DC8-4ECC-9365-FF7B331CB399}" dt="2024-05-15T16:38:34.648" v="11" actId="1076"/>
          <ac:spMkLst>
            <pc:docMk/>
            <pc:sldMk cId="0" sldId="259"/>
            <ac:spMk id="174" creationId="{00000000-0000-0000-0000-000000000000}"/>
          </ac:spMkLst>
        </pc:spChg>
        <pc:picChg chg="add del mod">
          <ac:chgData name="Dmytro Varich" userId="S::dmytro.varich@student.tuke.sk::08f5d324-2fce-4441-9dba-0bb0d7950f25" providerId="AD" clId="Web-{7C30FA39-0DC8-4ECC-9365-FF7B331CB399}" dt="2024-05-15T16:36:35.128" v="2"/>
          <ac:picMkLst>
            <pc:docMk/>
            <pc:sldMk cId="0" sldId="259"/>
            <ac:picMk id="2" creationId="{BD4BCD35-AF8F-F590-A996-AAC5F709ACC8}"/>
          </ac:picMkLst>
        </pc:picChg>
        <pc:picChg chg="add mod">
          <ac:chgData name="Dmytro Varich" userId="S::dmytro.varich@student.tuke.sk::08f5d324-2fce-4441-9dba-0bb0d7950f25" providerId="AD" clId="Web-{7C30FA39-0DC8-4ECC-9365-FF7B331CB399}" dt="2024-05-15T16:38:22.147" v="9" actId="14100"/>
          <ac:picMkLst>
            <pc:docMk/>
            <pc:sldMk cId="0" sldId="259"/>
            <ac:picMk id="3" creationId="{CAC1DCFE-EF19-B163-8008-86CEFA7ABE32}"/>
          </ac:picMkLst>
        </pc:picChg>
        <pc:picChg chg="mod">
          <ac:chgData name="Dmytro Varich" userId="S::dmytro.varich@student.tuke.sk::08f5d324-2fce-4441-9dba-0bb0d7950f25" providerId="AD" clId="Web-{7C30FA39-0DC8-4ECC-9365-FF7B331CB399}" dt="2024-05-15T16:38:16.397" v="8" actId="14100"/>
          <ac:picMkLst>
            <pc:docMk/>
            <pc:sldMk cId="0" sldId="259"/>
            <ac:picMk id="172" creationId="{00000000-0000-0000-0000-000000000000}"/>
          </ac:picMkLst>
        </pc:picChg>
      </pc:sldChg>
    </pc:docChg>
  </pc:docChgLst>
  <pc:docChgLst>
    <pc:chgData name="Гість" userId="S::urn:spo:anon#50c6d058a295e1b6d44c9ab40a5f7ccabc4a048994256674d4b01e6e92c96558::" providerId="AD" clId="Web-{5C29B41C-B65C-8995-11EF-C9F573626D28}"/>
    <pc:docChg chg="modSld">
      <pc:chgData name="Гість" userId="S::urn:spo:anon#50c6d058a295e1b6d44c9ab40a5f7ccabc4a048994256674d4b01e6e92c96558::" providerId="AD" clId="Web-{5C29B41C-B65C-8995-11EF-C9F573626D28}" dt="2024-05-15T17:55:39.750" v="1"/>
      <pc:docMkLst>
        <pc:docMk/>
      </pc:docMkLst>
      <pc:sldChg chg="delAnim">
        <pc:chgData name="Гість" userId="S::urn:spo:anon#50c6d058a295e1b6d44c9ab40a5f7ccabc4a048994256674d4b01e6e92c96558::" providerId="AD" clId="Web-{5C29B41C-B65C-8995-11EF-C9F573626D28}" dt="2024-05-15T17:55:39.750" v="1"/>
        <pc:sldMkLst>
          <pc:docMk/>
          <pc:sldMk cId="0" sldId="259"/>
        </pc:sldMkLst>
      </pc:sldChg>
      <pc:sldChg chg="modSp">
        <pc:chgData name="Гість" userId="S::urn:spo:anon#50c6d058a295e1b6d44c9ab40a5f7ccabc4a048994256674d4b01e6e92c96558::" providerId="AD" clId="Web-{5C29B41C-B65C-8995-11EF-C9F573626D28}" dt="2024-05-15T17:55:07.107" v="0" actId="14100"/>
        <pc:sldMkLst>
          <pc:docMk/>
          <pc:sldMk cId="0" sldId="264"/>
        </pc:sldMkLst>
        <pc:spChg chg="mod">
          <ac:chgData name="Гість" userId="S::urn:spo:anon#50c6d058a295e1b6d44c9ab40a5f7ccabc4a048994256674d4b01e6e92c96558::" providerId="AD" clId="Web-{5C29B41C-B65C-8995-11EF-C9F573626D28}" dt="2024-05-15T17:55:07.107" v="0" actId="14100"/>
          <ac:spMkLst>
            <pc:docMk/>
            <pc:sldMk cId="0" sldId="264"/>
            <ac:spMk id="223" creationId="{00000000-0000-0000-0000-000000000000}"/>
          </ac:spMkLst>
        </pc:spChg>
      </pc:sldChg>
    </pc:docChg>
  </pc:docChgLst>
  <pc:docChgLst>
    <pc:chgData name="Гість" userId="S::urn:spo:anon#50c6d058a295e1b6d44c9ab40a5f7ccabc4a048994256674d4b01e6e92c96558::" providerId="AD" clId="Web-{34A99F45-51D4-CAE6-F758-2A59CD7404BA}"/>
    <pc:docChg chg="modSld">
      <pc:chgData name="Гість" userId="S::urn:spo:anon#50c6d058a295e1b6d44c9ab40a5f7ccabc4a048994256674d4b01e6e92c96558::" providerId="AD" clId="Web-{34A99F45-51D4-CAE6-F758-2A59CD7404BA}" dt="2024-05-15T18:00:45.662" v="2" actId="1076"/>
      <pc:docMkLst>
        <pc:docMk/>
      </pc:docMkLst>
      <pc:sldChg chg="modSp">
        <pc:chgData name="Гість" userId="S::urn:spo:anon#50c6d058a295e1b6d44c9ab40a5f7ccabc4a048994256674d4b01e6e92c96558::" providerId="AD" clId="Web-{34A99F45-51D4-CAE6-F758-2A59CD7404BA}" dt="2024-05-15T18:00:45.662" v="2" actId="1076"/>
        <pc:sldMkLst>
          <pc:docMk/>
          <pc:sldMk cId="0" sldId="264"/>
        </pc:sldMkLst>
        <pc:spChg chg="mod">
          <ac:chgData name="Гість" userId="S::urn:spo:anon#50c6d058a295e1b6d44c9ab40a5f7ccabc4a048994256674d4b01e6e92c96558::" providerId="AD" clId="Web-{34A99F45-51D4-CAE6-F758-2A59CD7404BA}" dt="2024-05-15T18:00:43.115" v="1" actId="1076"/>
          <ac:spMkLst>
            <pc:docMk/>
            <pc:sldMk cId="0" sldId="264"/>
            <ac:spMk id="223" creationId="{00000000-0000-0000-0000-000000000000}"/>
          </ac:spMkLst>
        </pc:spChg>
        <pc:spChg chg="mod">
          <ac:chgData name="Гість" userId="S::urn:spo:anon#50c6d058a295e1b6d44c9ab40a5f7ccabc4a048994256674d4b01e6e92c96558::" providerId="AD" clId="Web-{34A99F45-51D4-CAE6-F758-2A59CD7404BA}" dt="2024-05-15T18:00:45.662" v="2" actId="1076"/>
          <ac:spMkLst>
            <pc:docMk/>
            <pc:sldMk cId="0" sldId="264"/>
            <ac:spMk id="225" creationId="{00000000-0000-0000-0000-000000000000}"/>
          </ac:spMkLst>
        </pc:spChg>
      </pc:sldChg>
    </pc:docChg>
  </pc:docChgLst>
  <pc:docChgLst>
    <pc:chgData clId="Web-{A3399FFB-BA1B-379E-57CC-B56AEC6E5CBE}"/>
    <pc:docChg chg="modSld">
      <pc:chgData name="" userId="" providerId="" clId="Web-{A3399FFB-BA1B-379E-57CC-B56AEC6E5CBE}" dt="2024-05-15T17:47:08.340" v="0"/>
      <pc:docMkLst>
        <pc:docMk/>
      </pc:docMkLst>
      <pc:sldChg chg="delSp delAnim">
        <pc:chgData name="" userId="" providerId="" clId="Web-{A3399FFB-BA1B-379E-57CC-B56AEC6E5CBE}" dt="2024-05-15T17:47:08.340" v="0"/>
        <pc:sldMkLst>
          <pc:docMk/>
          <pc:sldMk cId="0" sldId="259"/>
        </pc:sldMkLst>
        <pc:picChg chg="del">
          <ac:chgData name="" userId="" providerId="" clId="Web-{A3399FFB-BA1B-379E-57CC-B56AEC6E5CBE}" dt="2024-05-15T17:47:08.340" v="0"/>
          <ac:picMkLst>
            <pc:docMk/>
            <pc:sldMk cId="0" sldId="259"/>
            <ac:picMk id="4" creationId="{16F8EA3F-C373-D23A-FDAE-AD659BA148CF}"/>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dc50097390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dc50097390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db961169c0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db961169c0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dc50097390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dc50097390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db961169c0_0_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db961169c0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
              <a:t>Hybridný model, ktorý použiva RAFT ako extraktor optical flow a 32x32 videá. </a:t>
            </a:r>
            <a:endParaRPr/>
          </a:p>
          <a:p>
            <a:pPr marL="0" lvl="0" indent="0" algn="l" rtl="0">
              <a:spcBef>
                <a:spcPts val="0"/>
              </a:spcBef>
              <a:spcAft>
                <a:spcPts val="0"/>
              </a:spcAft>
              <a:buNone/>
            </a:pPr>
            <a:r>
              <a:rPr lang="uk"/>
              <a:t>Prvá vec, ktorá bola pre nás pri tomto modeli najdôležitejšia, najsť flow step hyperparameter. Krok po video snimkoch.</a:t>
            </a:r>
            <a:endParaRPr/>
          </a:p>
          <a:p>
            <a:pPr marL="0" lvl="0" indent="0" algn="l" rtl="0">
              <a:spcBef>
                <a:spcPts val="0"/>
              </a:spcBef>
              <a:spcAft>
                <a:spcPts val="0"/>
              </a:spcAft>
              <a:buNone/>
            </a:pPr>
            <a:r>
              <a:rPr lang="uk"/>
              <a:t>Najlepšie kroky optického toku, ktoré sme našli pri experimentoch, boli 1, 2 a 3.</a:t>
            </a:r>
            <a:endParaRPr/>
          </a:p>
          <a:p>
            <a:pPr marL="0" lvl="0" indent="0" algn="l" rtl="0">
              <a:spcBef>
                <a:spcPts val="0"/>
              </a:spcBef>
              <a:spcAft>
                <a:spcPts val="0"/>
              </a:spcAft>
              <a:buNone/>
            </a:pPr>
            <a:r>
              <a:rPr lang="uk"/>
              <a:t>Grafy naznačili, že hlavným problémom, ktorý máme s modelom, je rýchle pretrénovanie.</a:t>
            </a:r>
            <a:endParaRPr/>
          </a:p>
          <a:p>
            <a:pPr marL="0" lvl="0" indent="0" algn="l" rtl="0">
              <a:spcBef>
                <a:spcPts val="0"/>
              </a:spcBef>
              <a:spcAft>
                <a:spcPts val="0"/>
              </a:spcAft>
              <a:buNone/>
            </a:pPr>
            <a:r>
              <a:rPr lang="uk"/>
              <a:t>Snažili sme sa otestovať rôzne hodnoty gama.</a:t>
            </a:r>
            <a:endParaRPr/>
          </a:p>
          <a:p>
            <a:pPr marL="0" lvl="0" indent="0" algn="l" rtl="0">
              <a:spcBef>
                <a:spcPts val="0"/>
              </a:spcBef>
              <a:spcAft>
                <a:spcPts val="0"/>
              </a:spcAft>
              <a:buNone/>
            </a:pPr>
            <a:r>
              <a:rPr lang="uk"/>
              <a:t>Ale žiadne zmeny gama nevyriešili problém pretrénovania.</a:t>
            </a:r>
            <a:endParaRPr/>
          </a:p>
          <a:p>
            <a:pPr marL="0" lvl="0" indent="0" algn="l" rtl="0">
              <a:spcBef>
                <a:spcPts val="0"/>
              </a:spcBef>
              <a:spcAft>
                <a:spcPts val="0"/>
              </a:spcAft>
              <a:buNone/>
            </a:pPr>
            <a:r>
              <a:rPr lang="uk"/>
              <a:t>Preto sme sa rozhodli zmeniť technológie a architektúru.</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2dc5009739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2dc5009739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2dc50097390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dc5009739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db961169c0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db961169c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
              <a:t>Rozhodli sme sa teda vyskúšať model, ktorý má jednu 3D konvolučnú vrstvu, 3 rezidualne vrstvy.</a:t>
            </a:r>
            <a:endParaRPr/>
          </a:p>
          <a:p>
            <a:pPr marL="0" lvl="0" indent="0" algn="l" rtl="0">
              <a:spcBef>
                <a:spcPts val="0"/>
              </a:spcBef>
              <a:spcAft>
                <a:spcPts val="0"/>
              </a:spcAft>
              <a:buNone/>
            </a:pPr>
            <a:r>
              <a:rPr lang="uk"/>
              <a:t>Niektoré výskumy, ktoré sme našli, naznačili, že čím väčší je batch size v našom prípade, tým lepšie výsledky budú. Po niekoľkých testoch sa táto teória potvrdila.</a:t>
            </a:r>
            <a:endParaRPr/>
          </a:p>
          <a:p>
            <a:pPr marL="0" lvl="0" indent="0" algn="l" rtl="0">
              <a:spcBef>
                <a:spcPts val="0"/>
              </a:spcBef>
              <a:spcAft>
                <a:spcPts val="0"/>
              </a:spcAft>
              <a:buClr>
                <a:schemeClr val="dk1"/>
              </a:buClr>
              <a:buSzPts val="1100"/>
              <a:buFont typeface="Arial"/>
              <a:buNone/>
            </a:pPr>
            <a:r>
              <a:rPr lang="uk"/>
              <a:t>Hyperparameter, s ktorým sme chceli experimentovať, bol dropout probability. Dobrá pravdepodobnosť by mohla výrazne znížiť pretrénovanie.</a:t>
            </a:r>
            <a:endParaRPr/>
          </a:p>
          <a:p>
            <a:pPr marL="0" lvl="0" indent="0" algn="l" rtl="0">
              <a:spcBef>
                <a:spcPts val="0"/>
              </a:spcBef>
              <a:spcAft>
                <a:spcPts val="0"/>
              </a:spcAft>
              <a:buClr>
                <a:schemeClr val="dk1"/>
              </a:buClr>
              <a:buSzPts val="1100"/>
              <a:buFont typeface="Arial"/>
              <a:buNone/>
            </a:pPr>
            <a:r>
              <a:rPr lang="uk"/>
              <a:t>Gradient clipping, ktoré sa používa aby zabrániť „explodujúcemu gradientu“.</a:t>
            </a:r>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2db961169c0_0_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2db961169c0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uk"/>
              <a:t>Naše modely preukazujú prijateľné výsledky klasifikácie a vysoku metriku recall, ktorá je najdôležitejšou metrikou v náš prípad.</a:t>
            </a:r>
            <a:endParaRPr/>
          </a:p>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2dc50097390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2dc50097390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2dc50097390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2dc500973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dbea1f6a3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dbea1f6a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2db961169c0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2db961169c0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uk"/>
              <a:t>Náš výskum je krokom vpred v automatizovanej detekcii kĺžu pľúc pomocou hlbokého učenia. </a:t>
            </a:r>
            <a:endParaRPr/>
          </a:p>
          <a:p>
            <a:pPr marL="0" lvl="0" indent="0" algn="l" rtl="0">
              <a:spcBef>
                <a:spcPts val="0"/>
              </a:spcBef>
              <a:spcAft>
                <a:spcPts val="0"/>
              </a:spcAft>
              <a:buClr>
                <a:schemeClr val="dk1"/>
              </a:buClr>
              <a:buSzPts val="1100"/>
              <a:buFont typeface="Arial"/>
              <a:buNone/>
            </a:pPr>
            <a:r>
              <a:rPr lang="uk"/>
              <a:t>Vytvorili sme spoľahlivé riešenie na detekciu kĺžu pľúc na ultrazvuku.</a:t>
            </a:r>
            <a:endParaRPr/>
          </a:p>
          <a:p>
            <a:pPr marL="0" lvl="0" indent="0" algn="l" rtl="0">
              <a:spcBef>
                <a:spcPts val="0"/>
              </a:spcBef>
              <a:spcAft>
                <a:spcPts val="0"/>
              </a:spcAft>
              <a:buClr>
                <a:schemeClr val="dk1"/>
              </a:buClr>
              <a:buSzPts val="1100"/>
              <a:buFont typeface="Arial"/>
              <a:buNone/>
            </a:pPr>
            <a:r>
              <a:rPr lang="uk"/>
              <a:t>Výskum dal nám veľa skúseností s používaním rôznych technológií pri práci s CNN, s nezbalansovaným datasetom, video dátami, a medicínskymi nuansami.</a:t>
            </a:r>
            <a:endParaRPr/>
          </a:p>
          <a:p>
            <a:pPr marL="0" lvl="0" indent="0" algn="l" rtl="0">
              <a:spcBef>
                <a:spcPts val="0"/>
              </a:spcBef>
              <a:spcAft>
                <a:spcPts val="0"/>
              </a:spcAft>
              <a:buClr>
                <a:schemeClr val="dk1"/>
              </a:buClr>
              <a:buSzPts val="1100"/>
              <a:buFont typeface="Arial"/>
              <a:buNone/>
            </a:pPr>
            <a:r>
              <a:rPr lang="uk"/>
              <a:t> Ďalší pokrok zahŕňa rozšírenie trénovacích dát a ladenie hyperparametrov pre presnejšie výsledky. </a:t>
            </a:r>
            <a:endParaRPr/>
          </a:p>
          <a:p>
            <a:pPr marL="0" lvl="0" indent="0" algn="l" rtl="0">
              <a:spcBef>
                <a:spcPts val="0"/>
              </a:spcBef>
              <a:spcAft>
                <a:spcPts val="0"/>
              </a:spcAft>
              <a:buClr>
                <a:schemeClr val="dk1"/>
              </a:buClr>
              <a:buSzPts val="1100"/>
              <a:buFont typeface="Arial"/>
              <a:buNone/>
            </a:pPr>
            <a:r>
              <a:rPr lang="uk"/>
              <a:t>Skúmanie techník na identifikáciu špecifických oblastí vo videách z ultrazvuku by mohlo poskytnúť klinickým lekárom cenné poznatky a zlepšiť interpretovateľnosť predikcií modelu. </a:t>
            </a:r>
            <a:endParaRPr/>
          </a:p>
          <a:p>
            <a:pPr marL="0" lvl="0" indent="0" algn="l" rtl="0">
              <a:spcBef>
                <a:spcPts val="0"/>
              </a:spcBef>
              <a:spcAft>
                <a:spcPts val="0"/>
              </a:spcAft>
              <a:buClr>
                <a:schemeClr val="dk1"/>
              </a:buClr>
              <a:buSzPts val="1100"/>
              <a:buFont typeface="Arial"/>
              <a:buNone/>
            </a:pPr>
            <a:r>
              <a:rPr lang="uk"/>
              <a:t>Toto úsilie by mohlo viesť k ešte presnejším a spoľahlivejším systémom automatickej detekcie pneumothoraxu a iných hrudných ochorení, čo by zlepšilo výsledky liečby pacientov a efektívnejšie hodnotilo starostlivosť na mieste.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db961169c0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db961169c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db961169c0_0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db961169c0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
              <a:t>Cielom prace bolo vyvinuť model ktory na zaklade USD dat by mohol identifikovat pritomny lung sliding či nie. Dole možete vidieť detailnejší popis toho, čo može nastať, ak sklznutie pluc nie je.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db961169c0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db961169c0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uk"/>
              <a:t>Náš súbor údajov pozostáva zo </a:t>
            </a:r>
            <a:r>
              <a:rPr lang="uk" b="1"/>
              <a:t>171 ultrazvukových</a:t>
            </a:r>
            <a:r>
              <a:rPr lang="uk"/>
              <a:t> videí pľúcnych vyšetrení od pacientov.</a:t>
            </a:r>
            <a:br>
              <a:rPr lang="uk"/>
            </a:br>
            <a:endParaRPr/>
          </a:p>
          <a:p>
            <a:pPr marL="457200" lvl="0" indent="-298450" algn="l" rtl="0">
              <a:spcBef>
                <a:spcPts val="0"/>
              </a:spcBef>
              <a:spcAft>
                <a:spcPts val="0"/>
              </a:spcAft>
              <a:buSzPts val="1100"/>
              <a:buAutoNum type="arabicPeriod"/>
            </a:pPr>
            <a:r>
              <a:rPr lang="uk"/>
              <a:t>Každé video obsahuje </a:t>
            </a:r>
            <a:r>
              <a:rPr lang="uk" b="1"/>
              <a:t>20 až približne 900 snímok</a:t>
            </a:r>
            <a:r>
              <a:rPr lang="uk"/>
              <a:t> v odtieňoch sivej s farebnou hĺbkou </a:t>
            </a:r>
            <a:r>
              <a:rPr lang="uk" b="1"/>
              <a:t>0–255</a:t>
            </a:r>
            <a:r>
              <a:rPr lang="uk"/>
              <a:t> a rôznymi veľkosťami</a:t>
            </a:r>
            <a:r>
              <a:rPr lang="uk" b="1"/>
              <a:t> od 240 x 360 do 530 x 450 pixelov</a:t>
            </a:r>
            <a:r>
              <a:rPr lang="uk"/>
              <a:t> vo formáte </a:t>
            </a:r>
            <a:r>
              <a:rPr lang="uk" b="1"/>
              <a:t>PNG</a:t>
            </a:r>
            <a:r>
              <a:rPr lang="uk"/>
              <a:t>. Priemerná veľkosť každého rámca sa pohybuje </a:t>
            </a:r>
            <a:r>
              <a:rPr lang="uk" b="1"/>
              <a:t>od 35 kilobajtov do 80 kilobajtov.</a:t>
            </a:r>
            <a:br>
              <a:rPr lang="uk" b="1"/>
            </a:br>
            <a:endParaRPr b="1"/>
          </a:p>
          <a:p>
            <a:pPr marL="457200" lvl="0" indent="-298450" algn="l" rtl="0">
              <a:spcBef>
                <a:spcPts val="0"/>
              </a:spcBef>
              <a:spcAft>
                <a:spcPts val="0"/>
              </a:spcAft>
              <a:buClr>
                <a:schemeClr val="dk1"/>
              </a:buClr>
              <a:buSzPts val="1100"/>
              <a:buAutoNum type="arabicPeriod"/>
            </a:pPr>
            <a:r>
              <a:rPr lang="uk">
                <a:solidFill>
                  <a:schemeClr val="dk1"/>
                </a:solidFill>
              </a:rPr>
              <a:t>2) </a:t>
            </a:r>
            <a:r>
              <a:rPr lang="uk" b="1">
                <a:solidFill>
                  <a:schemeClr val="dk1"/>
                </a:solidFill>
              </a:rPr>
              <a:t>„Pľúcny posuvný prítomný“</a:t>
            </a:r>
            <a:r>
              <a:rPr lang="uk">
                <a:solidFill>
                  <a:schemeClr val="dk1"/>
                </a:solidFill>
              </a:rPr>
              <a:t> – označuje prítomnosť takého pohybu, ktorý je typický pre normálnu funkciu pľúc pri dýchaní.Тrieda ls_p obsahuje </a:t>
            </a:r>
            <a:r>
              <a:rPr lang="uk" b="1">
                <a:solidFill>
                  <a:schemeClr val="dk1"/>
                </a:solidFill>
              </a:rPr>
              <a:t>139 videí.</a:t>
            </a:r>
            <a:br>
              <a:rPr lang="uk" b="1">
                <a:solidFill>
                  <a:schemeClr val="dk1"/>
                </a:solidFill>
              </a:rPr>
            </a:br>
            <a:r>
              <a:rPr lang="uk">
                <a:solidFill>
                  <a:schemeClr val="dk1"/>
                </a:solidFill>
              </a:rPr>
              <a:t> </a:t>
            </a:r>
            <a:endParaRPr b="1"/>
          </a:p>
          <a:p>
            <a:pPr marL="457200" lvl="0" indent="-298450" algn="l" rtl="0">
              <a:spcBef>
                <a:spcPts val="0"/>
              </a:spcBef>
              <a:spcAft>
                <a:spcPts val="0"/>
              </a:spcAft>
              <a:buSzPts val="1100"/>
              <a:buAutoNum type="arabicPeriod"/>
            </a:pPr>
            <a:r>
              <a:rPr lang="uk"/>
              <a:t>1)</a:t>
            </a:r>
            <a:r>
              <a:rPr lang="uk" b="1"/>
              <a:t> "Neprítomné kĺzanie pľúc"</a:t>
            </a:r>
            <a:r>
              <a:rPr lang="uk"/>
              <a:t> - označuje absenciu charakteristického pohybu pľúc počas dýchania, čo môže predstavovať zdravotné riziko pre pacienta, pričom. </a:t>
            </a:r>
            <a:r>
              <a:rPr lang="uk">
                <a:solidFill>
                  <a:schemeClr val="dk1"/>
                </a:solidFill>
              </a:rPr>
              <a:t>Trieda ls_a obsahuje </a:t>
            </a:r>
            <a:r>
              <a:rPr lang="uk" b="1">
                <a:solidFill>
                  <a:schemeClr val="dk1"/>
                </a:solidFill>
              </a:rPr>
              <a:t>32 videí.</a:t>
            </a:r>
            <a:endParaRPr b="1"/>
          </a:p>
          <a:p>
            <a:pPr marL="0" lvl="0" indent="0" algn="l" rtl="0">
              <a:spcBef>
                <a:spcPts val="0"/>
              </a:spcBef>
              <a:spcAft>
                <a:spcPts val="0"/>
              </a:spcAft>
              <a:buNone/>
            </a:pPr>
            <a:endParaRPr/>
          </a:p>
          <a:p>
            <a:pPr marL="457200" lvl="0" indent="-298450" algn="l" rtl="0">
              <a:spcBef>
                <a:spcPts val="0"/>
              </a:spcBef>
              <a:spcAft>
                <a:spcPts val="0"/>
              </a:spcAft>
              <a:buSzPts val="1100"/>
              <a:buAutoNum type="arabicPeriod"/>
            </a:pPr>
            <a:r>
              <a:rPr lang="uk"/>
              <a:t>Príklady rámov z oboch tried sú na obrázku 1.</a:t>
            </a:r>
            <a:endParaRPr/>
          </a:p>
          <a:p>
            <a:pPr marL="45720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202c26c7d92_3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202c26c7d92_3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uk">
                <a:solidFill>
                  <a:schemeClr val="dk1"/>
                </a:solidFill>
              </a:rPr>
              <a:t>Konvertovanie </a:t>
            </a:r>
            <a:r>
              <a:rPr lang="uk"/>
              <a:t>triednych známok, to znamená, že</a:t>
            </a:r>
            <a:r>
              <a:rPr lang="uk" b="1"/>
              <a:t> </a:t>
            </a:r>
            <a:r>
              <a:rPr lang="uk"/>
              <a:t>Príznaky triedy </a:t>
            </a:r>
            <a:r>
              <a:rPr lang="uk" b="1"/>
              <a:t>ls_p </a:t>
            </a:r>
            <a:r>
              <a:rPr lang="uk"/>
              <a:t>a </a:t>
            </a:r>
            <a:r>
              <a:rPr lang="uk" b="1"/>
              <a:t>ls_a </a:t>
            </a:r>
            <a:r>
              <a:rPr lang="uk"/>
              <a:t>boli skonvertované na číselné hodnoty </a:t>
            </a:r>
            <a:r>
              <a:rPr lang="uk" b="1"/>
              <a:t>0 </a:t>
            </a:r>
            <a:r>
              <a:rPr lang="uk"/>
              <a:t>a </a:t>
            </a:r>
            <a:r>
              <a:rPr lang="uk" b="1"/>
              <a:t>1 </a:t>
            </a:r>
            <a:r>
              <a:rPr lang="uk"/>
              <a:t>s pomocou metódy </a:t>
            </a:r>
            <a:r>
              <a:rPr lang="uk" b="1"/>
              <a:t>map</a:t>
            </a:r>
            <a:r>
              <a:rPr lang="uk"/>
              <a:t>, aby bolo jednoduchšie modeli pracovať s nimi. </a:t>
            </a:r>
            <a:endParaRPr/>
          </a:p>
          <a:p>
            <a:pPr marL="457200" lvl="0" indent="-298450" algn="l" rtl="0">
              <a:spcBef>
                <a:spcPts val="0"/>
              </a:spcBef>
              <a:spcAft>
                <a:spcPts val="0"/>
              </a:spcAft>
              <a:buSzPts val="1100"/>
              <a:buAutoNum type="arabicPeriod"/>
            </a:pPr>
            <a:r>
              <a:rPr lang="uk"/>
              <a:t>Pri výbere údajov sme mali možnosť obmedziť </a:t>
            </a:r>
            <a:r>
              <a:rPr lang="uk" b="1"/>
              <a:t>veľkosť vzorky</a:t>
            </a:r>
            <a:r>
              <a:rPr lang="uk"/>
              <a:t> alebo vybrať </a:t>
            </a:r>
            <a:r>
              <a:rPr lang="uk" b="1"/>
              <a:t>konkrétnu časť </a:t>
            </a:r>
            <a:r>
              <a:rPr lang="uk"/>
              <a:t>pôvodného súboru údajov, aby overiť účinnosti modelu.</a:t>
            </a:r>
            <a:endParaRPr/>
          </a:p>
          <a:p>
            <a:pPr marL="457200" lvl="0" indent="-298450" algn="l" rtl="0">
              <a:spcBef>
                <a:spcPts val="0"/>
              </a:spcBef>
              <a:spcAft>
                <a:spcPts val="0"/>
              </a:spcAft>
              <a:buSzPts val="1100"/>
              <a:buAutoNum type="arabicPeriod"/>
            </a:pPr>
            <a:r>
              <a:rPr lang="uk"/>
              <a:t>Potom,</a:t>
            </a:r>
            <a:r>
              <a:rPr lang="uk" b="1"/>
              <a:t> </a:t>
            </a:r>
            <a:r>
              <a:rPr lang="uk"/>
              <a:t>My sme Rozdelili dáta na </a:t>
            </a:r>
            <a:r>
              <a:rPr lang="uk" b="1"/>
              <a:t>trénovaciu</a:t>
            </a:r>
            <a:r>
              <a:rPr lang="uk"/>
              <a:t>, </a:t>
            </a:r>
            <a:r>
              <a:rPr lang="uk" b="1"/>
              <a:t>validačnú </a:t>
            </a:r>
            <a:r>
              <a:rPr lang="uk"/>
              <a:t>a </a:t>
            </a:r>
            <a:r>
              <a:rPr lang="uk" b="1"/>
              <a:t>testovaciu </a:t>
            </a:r>
            <a:r>
              <a:rPr lang="uk"/>
              <a:t>vzorku za účelom zlepšenia výkonnosti modelu s pomocou metódy </a:t>
            </a:r>
            <a:r>
              <a:rPr lang="uk" b="1"/>
              <a:t>train_test_split</a:t>
            </a:r>
            <a:r>
              <a:rPr lang="uk"/>
              <a:t>.</a:t>
            </a:r>
            <a:endParaRPr/>
          </a:p>
          <a:p>
            <a:pPr marL="457200" lvl="0" indent="-298450" algn="l" rtl="0">
              <a:spcBef>
                <a:spcPts val="0"/>
              </a:spcBef>
              <a:spcAft>
                <a:spcPts val="0"/>
              </a:spcAft>
              <a:buSzPts val="1100"/>
              <a:buAutoNum type="arabicPeriod"/>
            </a:pPr>
            <a:r>
              <a:rPr lang="uk"/>
              <a:t>Tiež sme mali </a:t>
            </a:r>
            <a:r>
              <a:rPr lang="uk" b="1"/>
              <a:t>Vyváženia tried </a:t>
            </a:r>
            <a:r>
              <a:rPr lang="uk"/>
              <a:t>v trénovacej vzorke, krorá slúži na dosiahnutie rovnováhy medzi počtom príkladov rôznych tried.</a:t>
            </a:r>
            <a:endParaRPr/>
          </a:p>
          <a:p>
            <a:pPr marL="457200" lvl="0" indent="-298450" algn="l" rtl="0">
              <a:spcBef>
                <a:spcPts val="0"/>
              </a:spcBef>
              <a:spcAft>
                <a:spcPts val="0"/>
              </a:spcAft>
              <a:buSzPts val="1100"/>
              <a:buAutoNum type="arabicPeriod"/>
            </a:pPr>
            <a:r>
              <a:rPr lang="uk"/>
              <a:t>A konečne, </a:t>
            </a:r>
            <a:r>
              <a:rPr lang="uk" b="1"/>
              <a:t>Výpočet pomerov </a:t>
            </a:r>
            <a:r>
              <a:rPr lang="uk"/>
              <a:t>medzi triedami v rôznych dátových súboroch na vyhodnotenie vyváženosti dát.</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db961169c0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db961169c0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uk"/>
              <a:t>Konvolučná neurónová sieť - skupina hlbokých neurónových sietí, ktoré sa špecializujú na spracovanie údajov s priestorovou štruktúrou, ako sú napríklad obrázky. Princíp CNN je taký, že keď vstupné údaje prechádzajú sériou vrstiev, sieť sa automaticky a postupne "učí" získavať čoraz zložitejšie funkcie z výstupu predchádzajúcich vrstiev, až kým nemá dostatok informácií na vykonávanie svojich úloh.</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uk"/>
              <a:t>Optical flow je koncept používaný v počítačovom videní a spracovaní obrazu na odhad pohybu objektov medzi po sebe nasledujúcimi snímkami videa na základe zmeny intenzity pixelov medzi snímkami. Táto metóda poskytuje možnosť analyzovať zmenu objektu v čase, ako aj analyzovať scénu a jej prvky.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db961169c0_0_1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db961169c0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
              <a:t>3D konvolúcia: Rozšírenie 2D konvolucie do 3D priestoru na spracovanie 3D údajov.</a:t>
            </a:r>
            <a:br>
              <a:rPr lang="uk"/>
            </a:br>
            <a:r>
              <a:rPr lang="uk"/>
              <a:t>Zvyškové jednotky:  vstupné údaje sa pridávajú k výstupu vrstvy, čo predchádza tlmeniu gradientu.</a:t>
            </a:r>
            <a:br>
              <a:rPr lang="uk"/>
            </a:br>
            <a:r>
              <a:rPr lang="uk"/>
              <a:t>Optical Flow: Metóda analýzy sekvencie obrazov na odhad rýchlosti a smeru objektov na video.</a:t>
            </a:r>
            <a:br>
              <a:rPr lang="uk"/>
            </a:br>
            <a:r>
              <a:rPr lang="uk"/>
              <a:t>Augmentation: este napisem to.</a:t>
            </a:r>
            <a:br>
              <a:rPr lang="uk"/>
            </a:br>
            <a:r>
              <a:rPr lang="uk"/>
              <a:t>Focal Loss Function: Špeciálne navrhnutá stratová funkcia na riešenie problému nevyvážených tried v klasifikačných úlohách, kde je jedna trieda zastúpená výrazne viac ako ostatné.</a:t>
            </a:r>
            <a:br>
              <a:rPr lang="uk"/>
            </a:br>
            <a:r>
              <a:rPr lang="uk"/>
              <a:t>Adam Optimizer:  Optimalizačná metóda, ktorá kombinuje adaptívne krokové učenie a metódy hybnosti na efektívnu aktualizáciu váh modelu.</a:t>
            </a:r>
            <a:br>
              <a:rPr lang="uk"/>
            </a:br>
            <a:r>
              <a:rPr lang="uk"/>
              <a:t>Weight Decay: Technika regularizácie používaná na predchádzanie pretrénovania.</a:t>
            </a:r>
            <a:br>
              <a:rPr lang="uk"/>
            </a:br>
            <a:r>
              <a:rPr lang="uk"/>
              <a:t>Gradient Clipping: Technika používaná na zabránenie explózii gradientu.</a:t>
            </a:r>
            <a:br>
              <a:rPr lang="uk"/>
            </a:br>
            <a:r>
              <a:rPr lang="uk"/>
              <a:t>Learning Rate Scheduler: Algoritmus, ktorý mení rýchlosť učenia počas trénovania modelu, pričom ju zvyčajne znižuje, keď sa model blíži k optimálnemu riešeniu.</a:t>
            </a:r>
            <a:br>
              <a:rPr lang="uk"/>
            </a:br>
            <a:br>
              <a:rPr lang="uk"/>
            </a:b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2db961169c0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2db961169c0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
              <a:t>Experimentovali sme najmä s rôznou architektúrou modelov, technológiami, úpravamy datasetu a rôznymi kombináciami hyperparametrov. (ladenie hyperparametrov)</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dc50097390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dc5009739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uk"/>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2.mp4"/><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4.xml"/><Relationship Id="rId5" Type="http://schemas.openxmlformats.org/officeDocument/2006/relationships/slideLayout" Target="../slideLayouts/slideLayout3.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027900" y="652500"/>
            <a:ext cx="6116100" cy="2497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Klasifikácia pľúcneho dýchania</a:t>
            </a:r>
            <a:endParaRPr/>
          </a:p>
        </p:txBody>
      </p:sp>
      <p:sp>
        <p:nvSpPr>
          <p:cNvPr id="135" name="Google Shape;135;p13"/>
          <p:cNvSpPr txBox="1">
            <a:spLocks noGrp="1"/>
          </p:cNvSpPr>
          <p:nvPr>
            <p:ph type="subTitle" idx="1"/>
          </p:nvPr>
        </p:nvSpPr>
        <p:spPr>
          <a:xfrm>
            <a:off x="5991925" y="4015325"/>
            <a:ext cx="3114600" cy="1475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Roman Dzhulai, Ivan Tkachenko</a:t>
            </a:r>
            <a:endParaRPr/>
          </a:p>
          <a:p>
            <a:pPr marL="0" lvl="0" indent="0" algn="l" rtl="0">
              <a:spcBef>
                <a:spcPts val="0"/>
              </a:spcBef>
              <a:spcAft>
                <a:spcPts val="0"/>
              </a:spcAft>
              <a:buNone/>
            </a:pPr>
            <a:r>
              <a:rPr lang="uk"/>
              <a:t>Nikita Pohorilyi, Dmytro Varich,</a:t>
            </a:r>
            <a:endParaRPr/>
          </a:p>
          <a:p>
            <a:pPr marL="0" lvl="0" indent="0" algn="l" rtl="0">
              <a:spcBef>
                <a:spcPts val="0"/>
              </a:spcBef>
              <a:spcAft>
                <a:spcPts val="0"/>
              </a:spcAft>
              <a:buNone/>
            </a:pPr>
            <a:r>
              <a:rPr lang="uk"/>
              <a:t>Dmytro Marchuk</a:t>
            </a:r>
            <a:endParaRPr/>
          </a:p>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2"/>
          <p:cNvSpPr/>
          <p:nvPr/>
        </p:nvSpPr>
        <p:spPr>
          <a:xfrm>
            <a:off x="-20675" y="3652300"/>
            <a:ext cx="3790800" cy="1627500"/>
          </a:xfrm>
          <a:prstGeom prst="rect">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9" name="Google Shape;239;p22"/>
          <p:cNvSpPr/>
          <p:nvPr/>
        </p:nvSpPr>
        <p:spPr>
          <a:xfrm>
            <a:off x="7675050" y="4067775"/>
            <a:ext cx="537000" cy="636300"/>
          </a:xfrm>
          <a:prstGeom prst="downArrow">
            <a:avLst>
              <a:gd name="adj1" fmla="val 50000"/>
              <a:gd name="adj2" fmla="val 50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0" name="Google Shape;240;p22"/>
          <p:cNvSpPr txBox="1">
            <a:spLocks noGrp="1"/>
          </p:cNvSpPr>
          <p:nvPr>
            <p:ph type="title"/>
          </p:nvPr>
        </p:nvSpPr>
        <p:spPr>
          <a:xfrm>
            <a:off x="1279975" y="231550"/>
            <a:ext cx="7056300" cy="849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uk"/>
              <a:t>Rekurentný konvolučný model</a:t>
            </a:r>
            <a:endParaRPr/>
          </a:p>
        </p:txBody>
      </p:sp>
      <p:pic>
        <p:nvPicPr>
          <p:cNvPr id="241" name="Google Shape;241;p22"/>
          <p:cNvPicPr preferRelativeResize="0"/>
          <p:nvPr/>
        </p:nvPicPr>
        <p:blipFill>
          <a:blip r:embed="rId3">
            <a:alphaModFix/>
          </a:blip>
          <a:stretch>
            <a:fillRect/>
          </a:stretch>
        </p:blipFill>
        <p:spPr>
          <a:xfrm>
            <a:off x="6990738" y="616249"/>
            <a:ext cx="587425" cy="636299"/>
          </a:xfrm>
          <a:prstGeom prst="rect">
            <a:avLst/>
          </a:prstGeom>
          <a:noFill/>
          <a:ln w="19050" cap="flat" cmpd="sng">
            <a:solidFill>
              <a:schemeClr val="accent6"/>
            </a:solidFill>
            <a:prstDash val="solid"/>
            <a:round/>
            <a:headEnd type="none" w="sm" len="sm"/>
            <a:tailEnd type="none" w="sm" len="sm"/>
          </a:ln>
        </p:spPr>
      </p:pic>
      <p:pic>
        <p:nvPicPr>
          <p:cNvPr id="242" name="Google Shape;242;p22"/>
          <p:cNvPicPr preferRelativeResize="0"/>
          <p:nvPr/>
        </p:nvPicPr>
        <p:blipFill>
          <a:blip r:embed="rId3">
            <a:alphaModFix/>
          </a:blip>
          <a:stretch>
            <a:fillRect/>
          </a:stretch>
        </p:blipFill>
        <p:spPr>
          <a:xfrm>
            <a:off x="7153938" y="616249"/>
            <a:ext cx="587425" cy="636299"/>
          </a:xfrm>
          <a:prstGeom prst="rect">
            <a:avLst/>
          </a:prstGeom>
          <a:noFill/>
          <a:ln w="19050" cap="flat" cmpd="sng">
            <a:solidFill>
              <a:schemeClr val="accent6"/>
            </a:solidFill>
            <a:prstDash val="solid"/>
            <a:round/>
            <a:headEnd type="none" w="sm" len="sm"/>
            <a:tailEnd type="none" w="sm" len="sm"/>
          </a:ln>
        </p:spPr>
      </p:pic>
      <p:sp>
        <p:nvSpPr>
          <p:cNvPr id="243" name="Google Shape;243;p22"/>
          <p:cNvSpPr/>
          <p:nvPr/>
        </p:nvSpPr>
        <p:spPr>
          <a:xfrm rot="10800000">
            <a:off x="6893850" y="1609014"/>
            <a:ext cx="2099400" cy="769500"/>
          </a:xfrm>
          <a:prstGeom prst="trapezoid">
            <a:avLst>
              <a:gd name="adj" fmla="val 29977"/>
            </a:avLst>
          </a:prstGeom>
          <a:solidFill>
            <a:srgbClr val="FFE3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244" name="Google Shape;244;p22"/>
          <p:cNvSpPr txBox="1"/>
          <p:nvPr/>
        </p:nvSpPr>
        <p:spPr>
          <a:xfrm>
            <a:off x="6743100" y="1801325"/>
            <a:ext cx="2400900" cy="395100"/>
          </a:xfrm>
          <a:prstGeom prst="rect">
            <a:avLst/>
          </a:prstGeom>
          <a:noFill/>
          <a:ln>
            <a:noFill/>
          </a:ln>
        </p:spPr>
        <p:txBody>
          <a:bodyPr spcFirstLastPara="1" wrap="square" lIns="91425" tIns="91425" rIns="91425" bIns="91425" anchor="t" anchorCtr="0">
            <a:spAutoFit/>
          </a:bodyPr>
          <a:lstStyle/>
          <a:p>
            <a:pPr marL="0" lvl="0" indent="0" algn="ctr" rtl="0">
              <a:lnSpc>
                <a:spcPct val="80000"/>
              </a:lnSpc>
              <a:spcBef>
                <a:spcPts val="0"/>
              </a:spcBef>
              <a:spcAft>
                <a:spcPts val="0"/>
              </a:spcAft>
              <a:buNone/>
            </a:pPr>
            <a:r>
              <a:rPr lang="uk" sz="1710">
                <a:solidFill>
                  <a:schemeClr val="dk1"/>
                </a:solidFill>
                <a:latin typeface="Lato"/>
                <a:ea typeface="Lato"/>
                <a:cs typeface="Lato"/>
                <a:sym typeface="Lato"/>
              </a:rPr>
              <a:t>Konvolúcia</a:t>
            </a:r>
            <a:endParaRPr sz="1900">
              <a:solidFill>
                <a:schemeClr val="dk1"/>
              </a:solidFill>
            </a:endParaRPr>
          </a:p>
        </p:txBody>
      </p:sp>
      <p:sp>
        <p:nvSpPr>
          <p:cNvPr id="245" name="Google Shape;245;p22"/>
          <p:cNvSpPr/>
          <p:nvPr/>
        </p:nvSpPr>
        <p:spPr>
          <a:xfrm>
            <a:off x="7675050" y="2378525"/>
            <a:ext cx="537000" cy="395100"/>
          </a:xfrm>
          <a:prstGeom prst="downArrow">
            <a:avLst>
              <a:gd name="adj1" fmla="val 50000"/>
              <a:gd name="adj2" fmla="val 50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6" name="Google Shape;246;p22"/>
          <p:cNvSpPr/>
          <p:nvPr/>
        </p:nvSpPr>
        <p:spPr>
          <a:xfrm>
            <a:off x="7057050" y="2735005"/>
            <a:ext cx="1773000" cy="447900"/>
          </a:xfrm>
          <a:prstGeom prst="roundRect">
            <a:avLst>
              <a:gd name="adj" fmla="val 16667"/>
            </a:avLst>
          </a:prstGeom>
          <a:solidFill>
            <a:srgbClr val="FFE3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uk" sz="1200">
                <a:latin typeface="Lato"/>
                <a:ea typeface="Lato"/>
                <a:cs typeface="Lato"/>
                <a:sym typeface="Lato"/>
              </a:rPr>
              <a:t>Fully connected </a:t>
            </a:r>
            <a:endParaRPr>
              <a:latin typeface="Lato"/>
              <a:ea typeface="Lato"/>
              <a:cs typeface="Lato"/>
              <a:sym typeface="Lato"/>
            </a:endParaRPr>
          </a:p>
        </p:txBody>
      </p:sp>
      <p:sp>
        <p:nvSpPr>
          <p:cNvPr id="247" name="Google Shape;247;p22"/>
          <p:cNvSpPr/>
          <p:nvPr/>
        </p:nvSpPr>
        <p:spPr>
          <a:xfrm>
            <a:off x="7675050" y="3182900"/>
            <a:ext cx="537000" cy="395100"/>
          </a:xfrm>
          <a:prstGeom prst="downArrow">
            <a:avLst>
              <a:gd name="adj1" fmla="val 50000"/>
              <a:gd name="adj2" fmla="val 50000"/>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48" name="Google Shape;248;p22"/>
          <p:cNvSpPr/>
          <p:nvPr/>
        </p:nvSpPr>
        <p:spPr>
          <a:xfrm>
            <a:off x="7057050" y="4665355"/>
            <a:ext cx="1773000" cy="447900"/>
          </a:xfrm>
          <a:prstGeom prst="roundRect">
            <a:avLst>
              <a:gd name="adj" fmla="val 16667"/>
            </a:avLst>
          </a:prstGeom>
          <a:solidFill>
            <a:srgbClr val="FFE3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uk" sz="1200">
                <a:latin typeface="Lato"/>
                <a:ea typeface="Lato"/>
                <a:cs typeface="Lato"/>
                <a:sym typeface="Lato"/>
              </a:rPr>
              <a:t>Fully connected </a:t>
            </a:r>
            <a:endParaRPr>
              <a:latin typeface="Lato"/>
              <a:ea typeface="Lato"/>
              <a:cs typeface="Lato"/>
              <a:sym typeface="Lato"/>
            </a:endParaRPr>
          </a:p>
        </p:txBody>
      </p:sp>
      <p:sp>
        <p:nvSpPr>
          <p:cNvPr id="249" name="Google Shape;249;p22"/>
          <p:cNvSpPr/>
          <p:nvPr/>
        </p:nvSpPr>
        <p:spPr>
          <a:xfrm>
            <a:off x="7057050" y="3539375"/>
            <a:ext cx="1772982" cy="769500"/>
          </a:xfrm>
          <a:prstGeom prst="flowChartMultidocument">
            <a:avLst/>
          </a:prstGeom>
          <a:solidFill>
            <a:srgbClr val="FFE3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uk">
                <a:latin typeface="Lato"/>
                <a:ea typeface="Lato"/>
                <a:cs typeface="Lato"/>
                <a:sym typeface="Lato"/>
              </a:rPr>
              <a:t>GRU</a:t>
            </a:r>
            <a:endParaRPr>
              <a:latin typeface="Lato"/>
              <a:ea typeface="Lato"/>
              <a:cs typeface="Lato"/>
              <a:sym typeface="Lato"/>
            </a:endParaRPr>
          </a:p>
        </p:txBody>
      </p:sp>
      <p:pic>
        <p:nvPicPr>
          <p:cNvPr id="250" name="Google Shape;250;p22"/>
          <p:cNvPicPr preferRelativeResize="0"/>
          <p:nvPr/>
        </p:nvPicPr>
        <p:blipFill>
          <a:blip r:embed="rId3">
            <a:alphaModFix/>
          </a:blip>
          <a:stretch>
            <a:fillRect/>
          </a:stretch>
        </p:blipFill>
        <p:spPr>
          <a:xfrm>
            <a:off x="7317038" y="616249"/>
            <a:ext cx="587425" cy="636299"/>
          </a:xfrm>
          <a:prstGeom prst="rect">
            <a:avLst/>
          </a:prstGeom>
          <a:noFill/>
          <a:ln w="19050" cap="flat" cmpd="sng">
            <a:solidFill>
              <a:schemeClr val="accent6"/>
            </a:solidFill>
            <a:prstDash val="solid"/>
            <a:round/>
            <a:headEnd type="none" w="sm" len="sm"/>
            <a:tailEnd type="none" w="sm" len="sm"/>
          </a:ln>
        </p:spPr>
      </p:pic>
      <p:pic>
        <p:nvPicPr>
          <p:cNvPr id="251" name="Google Shape;251;p22"/>
          <p:cNvPicPr preferRelativeResize="0"/>
          <p:nvPr/>
        </p:nvPicPr>
        <p:blipFill>
          <a:blip r:embed="rId3">
            <a:alphaModFix/>
          </a:blip>
          <a:stretch>
            <a:fillRect/>
          </a:stretch>
        </p:blipFill>
        <p:spPr>
          <a:xfrm>
            <a:off x="7463413" y="616249"/>
            <a:ext cx="587425" cy="636299"/>
          </a:xfrm>
          <a:prstGeom prst="rect">
            <a:avLst/>
          </a:prstGeom>
          <a:noFill/>
          <a:ln w="19050" cap="flat" cmpd="sng">
            <a:solidFill>
              <a:schemeClr val="accent6"/>
            </a:solidFill>
            <a:prstDash val="solid"/>
            <a:round/>
            <a:headEnd type="none" w="sm" len="sm"/>
            <a:tailEnd type="none" w="sm" len="sm"/>
          </a:ln>
        </p:spPr>
      </p:pic>
      <p:pic>
        <p:nvPicPr>
          <p:cNvPr id="252" name="Google Shape;252;p22"/>
          <p:cNvPicPr preferRelativeResize="0"/>
          <p:nvPr/>
        </p:nvPicPr>
        <p:blipFill>
          <a:blip r:embed="rId3">
            <a:alphaModFix/>
          </a:blip>
          <a:stretch>
            <a:fillRect/>
          </a:stretch>
        </p:blipFill>
        <p:spPr>
          <a:xfrm>
            <a:off x="7602613" y="616249"/>
            <a:ext cx="587425" cy="636299"/>
          </a:xfrm>
          <a:prstGeom prst="rect">
            <a:avLst/>
          </a:prstGeom>
          <a:noFill/>
          <a:ln w="19050" cap="flat" cmpd="sng">
            <a:solidFill>
              <a:schemeClr val="accent6"/>
            </a:solidFill>
            <a:prstDash val="solid"/>
            <a:round/>
            <a:headEnd type="none" w="sm" len="sm"/>
            <a:tailEnd type="none" w="sm" len="sm"/>
          </a:ln>
        </p:spPr>
      </p:pic>
      <p:pic>
        <p:nvPicPr>
          <p:cNvPr id="253" name="Google Shape;253;p22"/>
          <p:cNvPicPr preferRelativeResize="0"/>
          <p:nvPr/>
        </p:nvPicPr>
        <p:blipFill>
          <a:blip r:embed="rId3">
            <a:alphaModFix/>
          </a:blip>
          <a:stretch>
            <a:fillRect/>
          </a:stretch>
        </p:blipFill>
        <p:spPr>
          <a:xfrm>
            <a:off x="7765813" y="616249"/>
            <a:ext cx="587425" cy="636299"/>
          </a:xfrm>
          <a:prstGeom prst="rect">
            <a:avLst/>
          </a:prstGeom>
          <a:noFill/>
          <a:ln w="19050" cap="flat" cmpd="sng">
            <a:solidFill>
              <a:schemeClr val="accent6"/>
            </a:solidFill>
            <a:prstDash val="solid"/>
            <a:round/>
            <a:headEnd type="none" w="sm" len="sm"/>
            <a:tailEnd type="none" w="sm" len="sm"/>
          </a:ln>
        </p:spPr>
      </p:pic>
      <p:pic>
        <p:nvPicPr>
          <p:cNvPr id="254" name="Google Shape;254;p22"/>
          <p:cNvPicPr preferRelativeResize="0"/>
          <p:nvPr/>
        </p:nvPicPr>
        <p:blipFill>
          <a:blip r:embed="rId3">
            <a:alphaModFix/>
          </a:blip>
          <a:stretch>
            <a:fillRect/>
          </a:stretch>
        </p:blipFill>
        <p:spPr>
          <a:xfrm>
            <a:off x="7928913" y="616249"/>
            <a:ext cx="587425" cy="636299"/>
          </a:xfrm>
          <a:prstGeom prst="rect">
            <a:avLst/>
          </a:prstGeom>
          <a:noFill/>
          <a:ln w="19050" cap="flat" cmpd="sng">
            <a:solidFill>
              <a:schemeClr val="accent6"/>
            </a:solidFill>
            <a:prstDash val="solid"/>
            <a:round/>
            <a:headEnd type="none" w="sm" len="sm"/>
            <a:tailEnd type="none" w="sm" len="sm"/>
          </a:ln>
        </p:spPr>
      </p:pic>
      <p:pic>
        <p:nvPicPr>
          <p:cNvPr id="255" name="Google Shape;255;p22"/>
          <p:cNvPicPr preferRelativeResize="0"/>
          <p:nvPr/>
        </p:nvPicPr>
        <p:blipFill>
          <a:blip r:embed="rId3">
            <a:alphaModFix/>
          </a:blip>
          <a:stretch>
            <a:fillRect/>
          </a:stretch>
        </p:blipFill>
        <p:spPr>
          <a:xfrm>
            <a:off x="8075288" y="616249"/>
            <a:ext cx="587425" cy="636299"/>
          </a:xfrm>
          <a:prstGeom prst="rect">
            <a:avLst/>
          </a:prstGeom>
          <a:noFill/>
          <a:ln w="19050" cap="flat" cmpd="sng">
            <a:solidFill>
              <a:schemeClr val="accent6"/>
            </a:solidFill>
            <a:prstDash val="solid"/>
            <a:round/>
            <a:headEnd type="none" w="sm" len="sm"/>
            <a:tailEnd type="none" w="sm" len="sm"/>
          </a:ln>
        </p:spPr>
      </p:pic>
      <p:pic>
        <p:nvPicPr>
          <p:cNvPr id="256" name="Google Shape;256;p22"/>
          <p:cNvPicPr preferRelativeResize="0"/>
          <p:nvPr/>
        </p:nvPicPr>
        <p:blipFill>
          <a:blip r:embed="rId3">
            <a:alphaModFix/>
          </a:blip>
          <a:stretch>
            <a:fillRect/>
          </a:stretch>
        </p:blipFill>
        <p:spPr>
          <a:xfrm>
            <a:off x="8190013" y="616249"/>
            <a:ext cx="587425" cy="636299"/>
          </a:xfrm>
          <a:prstGeom prst="rect">
            <a:avLst/>
          </a:prstGeom>
          <a:noFill/>
          <a:ln w="19050" cap="flat" cmpd="sng">
            <a:solidFill>
              <a:schemeClr val="accent6"/>
            </a:solidFill>
            <a:prstDash val="solid"/>
            <a:round/>
            <a:headEnd type="none" w="sm" len="sm"/>
            <a:tailEnd type="none" w="sm" len="sm"/>
          </a:ln>
        </p:spPr>
      </p:pic>
      <p:pic>
        <p:nvPicPr>
          <p:cNvPr id="257" name="Google Shape;257;p22"/>
          <p:cNvPicPr preferRelativeResize="0"/>
          <p:nvPr/>
        </p:nvPicPr>
        <p:blipFill>
          <a:blip r:embed="rId3">
            <a:alphaModFix/>
          </a:blip>
          <a:stretch>
            <a:fillRect/>
          </a:stretch>
        </p:blipFill>
        <p:spPr>
          <a:xfrm>
            <a:off x="8308938" y="616249"/>
            <a:ext cx="587425" cy="636299"/>
          </a:xfrm>
          <a:prstGeom prst="rect">
            <a:avLst/>
          </a:prstGeom>
          <a:noFill/>
          <a:ln w="19050" cap="flat" cmpd="sng">
            <a:solidFill>
              <a:schemeClr val="accent6"/>
            </a:solidFill>
            <a:prstDash val="solid"/>
            <a:round/>
            <a:headEnd type="none" w="sm" len="sm"/>
            <a:tailEnd type="none" w="sm" len="sm"/>
          </a:ln>
        </p:spPr>
      </p:pic>
      <p:sp>
        <p:nvSpPr>
          <p:cNvPr id="258" name="Google Shape;258;p22"/>
          <p:cNvSpPr/>
          <p:nvPr/>
        </p:nvSpPr>
        <p:spPr>
          <a:xfrm rot="-5400000">
            <a:off x="7787088" y="474688"/>
            <a:ext cx="312900" cy="1912200"/>
          </a:xfrm>
          <a:prstGeom prst="leftBrace">
            <a:avLst>
              <a:gd name="adj1" fmla="val 50000"/>
              <a:gd name="adj2" fmla="val 50000"/>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nvGrpSpPr>
          <p:cNvPr id="259" name="Google Shape;259;p22"/>
          <p:cNvGrpSpPr/>
          <p:nvPr/>
        </p:nvGrpSpPr>
        <p:grpSpPr>
          <a:xfrm>
            <a:off x="-9070" y="3767876"/>
            <a:ext cx="3909487" cy="1236103"/>
            <a:chOff x="-20845" y="3642501"/>
            <a:chExt cx="3909487" cy="1236103"/>
          </a:xfrm>
        </p:grpSpPr>
        <p:sp>
          <p:nvSpPr>
            <p:cNvPr id="260" name="Google Shape;260;p22"/>
            <p:cNvSpPr/>
            <p:nvPr/>
          </p:nvSpPr>
          <p:spPr>
            <a:xfrm>
              <a:off x="2918455" y="4019826"/>
              <a:ext cx="448800" cy="401700"/>
            </a:xfrm>
            <a:prstGeom prst="ellipse">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uk">
                  <a:latin typeface="Lato"/>
                  <a:ea typeface="Lato"/>
                  <a:cs typeface="Lato"/>
                  <a:sym typeface="Lato"/>
                </a:rPr>
                <a:t>3</a:t>
              </a:r>
              <a:endParaRPr>
                <a:latin typeface="Lato"/>
                <a:ea typeface="Lato"/>
                <a:cs typeface="Lato"/>
                <a:sym typeface="Lato"/>
              </a:endParaRPr>
            </a:p>
          </p:txBody>
        </p:sp>
        <p:sp>
          <p:nvSpPr>
            <p:cNvPr id="261" name="Google Shape;261;p22"/>
            <p:cNvSpPr/>
            <p:nvPr/>
          </p:nvSpPr>
          <p:spPr>
            <a:xfrm>
              <a:off x="954614" y="4140029"/>
              <a:ext cx="571800" cy="180600"/>
            </a:xfrm>
            <a:prstGeom prst="rightArrow">
              <a:avLst>
                <a:gd name="adj1" fmla="val 50000"/>
                <a:gd name="adj2" fmla="val 5000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2" name="Google Shape;262;p22"/>
            <p:cNvSpPr/>
            <p:nvPr/>
          </p:nvSpPr>
          <p:spPr>
            <a:xfrm>
              <a:off x="2222755" y="4124721"/>
              <a:ext cx="571800" cy="192000"/>
            </a:xfrm>
            <a:prstGeom prst="rightArrow">
              <a:avLst>
                <a:gd name="adj1" fmla="val 50000"/>
                <a:gd name="adj2" fmla="val 5000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3" name="Google Shape;263;p22"/>
            <p:cNvSpPr/>
            <p:nvPr/>
          </p:nvSpPr>
          <p:spPr>
            <a:xfrm>
              <a:off x="382174" y="4037974"/>
              <a:ext cx="448800" cy="384900"/>
            </a:xfrm>
            <a:prstGeom prst="ellipse">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uk">
                  <a:latin typeface="Lato"/>
                  <a:ea typeface="Lato"/>
                  <a:cs typeface="Lato"/>
                  <a:sym typeface="Lato"/>
                </a:rPr>
                <a:t>1</a:t>
              </a:r>
              <a:endParaRPr>
                <a:latin typeface="Lato"/>
                <a:ea typeface="Lato"/>
                <a:cs typeface="Lato"/>
                <a:sym typeface="Lato"/>
              </a:endParaRPr>
            </a:p>
          </p:txBody>
        </p:sp>
        <p:sp>
          <p:nvSpPr>
            <p:cNvPr id="264" name="Google Shape;264;p22"/>
            <p:cNvSpPr/>
            <p:nvPr/>
          </p:nvSpPr>
          <p:spPr>
            <a:xfrm>
              <a:off x="1650313" y="4028340"/>
              <a:ext cx="448800" cy="384900"/>
            </a:xfrm>
            <a:prstGeom prst="ellipse">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uk">
                  <a:latin typeface="Lato"/>
                  <a:ea typeface="Lato"/>
                  <a:cs typeface="Lato"/>
                  <a:sym typeface="Lato"/>
                </a:rPr>
                <a:t>2</a:t>
              </a:r>
              <a:endParaRPr>
                <a:latin typeface="Lato"/>
                <a:ea typeface="Lato"/>
                <a:cs typeface="Lato"/>
                <a:sym typeface="Lato"/>
              </a:endParaRPr>
            </a:p>
          </p:txBody>
        </p:sp>
        <p:sp>
          <p:nvSpPr>
            <p:cNvPr id="265" name="Google Shape;265;p22"/>
            <p:cNvSpPr txBox="1"/>
            <p:nvPr/>
          </p:nvSpPr>
          <p:spPr>
            <a:xfrm>
              <a:off x="-20845" y="4481141"/>
              <a:ext cx="1176900" cy="366900"/>
            </a:xfrm>
            <a:prstGeom prst="rect">
              <a:avLst/>
            </a:prstGeom>
            <a:noFill/>
            <a:ln>
              <a:noFill/>
            </a:ln>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865"/>
                <a:buNone/>
              </a:pPr>
              <a:r>
                <a:rPr lang="uk" sz="1228">
                  <a:solidFill>
                    <a:schemeClr val="lt1"/>
                  </a:solidFill>
                  <a:latin typeface="Lato"/>
                  <a:ea typeface="Lato"/>
                  <a:cs typeface="Lato"/>
                  <a:sym typeface="Lato"/>
                </a:rPr>
                <a:t>3D Konvolúcia</a:t>
              </a:r>
              <a:endParaRPr sz="1228">
                <a:solidFill>
                  <a:schemeClr val="lt1"/>
                </a:solidFill>
                <a:latin typeface="Lato"/>
                <a:ea typeface="Lato"/>
                <a:cs typeface="Lato"/>
                <a:sym typeface="Lato"/>
              </a:endParaRPr>
            </a:p>
          </p:txBody>
        </p:sp>
        <p:sp>
          <p:nvSpPr>
            <p:cNvPr id="266" name="Google Shape;266;p22"/>
            <p:cNvSpPr txBox="1"/>
            <p:nvPr/>
          </p:nvSpPr>
          <p:spPr>
            <a:xfrm>
              <a:off x="1257410" y="4511703"/>
              <a:ext cx="1143000" cy="366900"/>
            </a:xfrm>
            <a:prstGeom prst="rect">
              <a:avLst/>
            </a:prstGeom>
            <a:noFill/>
            <a:ln>
              <a:noFill/>
            </a:ln>
          </p:spPr>
          <p:txBody>
            <a:bodyPr spcFirstLastPara="1" wrap="square" lIns="91425" tIns="91425" rIns="91425" bIns="91425" anchor="ctr" anchorCtr="0">
              <a:normAutofit fontScale="25000" lnSpcReduction="20000"/>
            </a:bodyPr>
            <a:lstStyle/>
            <a:p>
              <a:pPr marL="0" lvl="0" indent="0" algn="ctr" rtl="0">
                <a:lnSpc>
                  <a:spcPct val="80000"/>
                </a:lnSpc>
                <a:spcBef>
                  <a:spcPts val="0"/>
                </a:spcBef>
                <a:spcAft>
                  <a:spcPts val="0"/>
                </a:spcAft>
                <a:buClr>
                  <a:srgbClr val="000000"/>
                </a:buClr>
                <a:buSzPts val="254"/>
                <a:buFont typeface="Arial"/>
                <a:buNone/>
              </a:pPr>
              <a:r>
                <a:rPr lang="uk" sz="4800">
                  <a:solidFill>
                    <a:schemeClr val="lt1"/>
                  </a:solidFill>
                  <a:latin typeface="Lato"/>
                  <a:ea typeface="Lato"/>
                  <a:cs typeface="Lato"/>
                  <a:sym typeface="Lato"/>
                </a:rPr>
                <a:t>3D Konvolúcia</a:t>
              </a:r>
              <a:endParaRPr sz="4800">
                <a:solidFill>
                  <a:schemeClr val="lt1"/>
                </a:solidFill>
                <a:latin typeface="Lato"/>
                <a:ea typeface="Lato"/>
                <a:cs typeface="Lato"/>
                <a:sym typeface="Lato"/>
              </a:endParaRPr>
            </a:p>
            <a:p>
              <a:pPr marL="0" lvl="0" indent="0" algn="ctr" rtl="0">
                <a:spcBef>
                  <a:spcPts val="0"/>
                </a:spcBef>
                <a:spcAft>
                  <a:spcPts val="0"/>
                </a:spcAft>
                <a:buNone/>
              </a:pPr>
              <a:endParaRPr sz="1200">
                <a:solidFill>
                  <a:schemeClr val="lt1"/>
                </a:solidFill>
                <a:latin typeface="Lato"/>
                <a:ea typeface="Lato"/>
                <a:cs typeface="Lato"/>
                <a:sym typeface="Lato"/>
              </a:endParaRPr>
            </a:p>
          </p:txBody>
        </p:sp>
        <p:sp>
          <p:nvSpPr>
            <p:cNvPr id="267" name="Google Shape;267;p22"/>
            <p:cNvSpPr txBox="1"/>
            <p:nvPr/>
          </p:nvSpPr>
          <p:spPr>
            <a:xfrm>
              <a:off x="1161166" y="3642501"/>
              <a:ext cx="1427100" cy="28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uk">
                  <a:solidFill>
                    <a:schemeClr val="lt1"/>
                  </a:solidFill>
                  <a:latin typeface="Lato"/>
                  <a:ea typeface="Lato"/>
                  <a:cs typeface="Lato"/>
                  <a:sym typeface="Lato"/>
                </a:rPr>
                <a:t>Reziduálny blok</a:t>
              </a:r>
              <a:endParaRPr>
                <a:solidFill>
                  <a:schemeClr val="lt1"/>
                </a:solidFill>
                <a:latin typeface="Lato"/>
                <a:ea typeface="Lato"/>
                <a:cs typeface="Lato"/>
                <a:sym typeface="Lato"/>
              </a:endParaRPr>
            </a:p>
          </p:txBody>
        </p:sp>
        <p:sp>
          <p:nvSpPr>
            <p:cNvPr id="268" name="Google Shape;268;p22"/>
            <p:cNvSpPr txBox="1"/>
            <p:nvPr/>
          </p:nvSpPr>
          <p:spPr>
            <a:xfrm>
              <a:off x="2397042" y="4520891"/>
              <a:ext cx="1491600" cy="287400"/>
            </a:xfrm>
            <a:prstGeom prst="rect">
              <a:avLst/>
            </a:prstGeom>
            <a:noFill/>
            <a:ln>
              <a:noFill/>
            </a:ln>
          </p:spPr>
          <p:txBody>
            <a:bodyPr spcFirstLastPara="1" wrap="square" lIns="91425" tIns="91425" rIns="91425" bIns="91425" anchor="ctr" anchorCtr="0">
              <a:noAutofit/>
            </a:bodyPr>
            <a:lstStyle/>
            <a:p>
              <a:pPr marL="0" lvl="0" indent="0" algn="ctr" rtl="0">
                <a:lnSpc>
                  <a:spcPct val="80000"/>
                </a:lnSpc>
                <a:spcBef>
                  <a:spcPts val="0"/>
                </a:spcBef>
                <a:spcAft>
                  <a:spcPts val="0"/>
                </a:spcAft>
                <a:buSzPts val="852"/>
                <a:buNone/>
              </a:pPr>
              <a:r>
                <a:rPr lang="uk" sz="1200">
                  <a:solidFill>
                    <a:schemeClr val="lt1"/>
                  </a:solidFill>
                  <a:latin typeface="Lato"/>
                  <a:ea typeface="Lato"/>
                  <a:cs typeface="Lato"/>
                  <a:sym typeface="Lato"/>
                </a:rPr>
                <a:t>Batch Normalization 3D</a:t>
              </a:r>
              <a:endParaRPr sz="1200"/>
            </a:p>
          </p:txBody>
        </p:sp>
        <p:sp>
          <p:nvSpPr>
            <p:cNvPr id="269" name="Google Shape;269;p22"/>
            <p:cNvSpPr txBox="1"/>
            <p:nvPr/>
          </p:nvSpPr>
          <p:spPr>
            <a:xfrm>
              <a:off x="870600" y="4308875"/>
              <a:ext cx="740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a:solidFill>
                    <a:srgbClr val="FFFFFF"/>
                  </a:solidFill>
                </a:rPr>
                <a:t>ReLU</a:t>
              </a:r>
              <a:endParaRPr>
                <a:solidFill>
                  <a:srgbClr val="FFFFFF"/>
                </a:solidFill>
              </a:endParaRPr>
            </a:p>
          </p:txBody>
        </p:sp>
        <p:sp>
          <p:nvSpPr>
            <p:cNvPr id="270" name="Google Shape;270;p22"/>
            <p:cNvSpPr txBox="1"/>
            <p:nvPr/>
          </p:nvSpPr>
          <p:spPr>
            <a:xfrm>
              <a:off x="2138600" y="4308875"/>
              <a:ext cx="740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a:solidFill>
                    <a:srgbClr val="FFFFFF"/>
                  </a:solidFill>
                </a:rPr>
                <a:t>ReLU</a:t>
              </a:r>
              <a:endParaRPr>
                <a:solidFill>
                  <a:srgbClr val="FFFFFF"/>
                </a:solidFill>
              </a:endParaRPr>
            </a:p>
          </p:txBody>
        </p:sp>
      </p:grpSp>
      <p:sp>
        <p:nvSpPr>
          <p:cNvPr id="271" name="Google Shape;271;p22"/>
          <p:cNvSpPr/>
          <p:nvPr/>
        </p:nvSpPr>
        <p:spPr>
          <a:xfrm>
            <a:off x="2918455" y="1986351"/>
            <a:ext cx="448800" cy="401700"/>
          </a:xfrm>
          <a:prstGeom prst="ellipse">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uk">
                <a:latin typeface="Lato"/>
                <a:ea typeface="Lato"/>
                <a:cs typeface="Lato"/>
                <a:sym typeface="Lato"/>
              </a:rPr>
              <a:t>3</a:t>
            </a:r>
            <a:endParaRPr>
              <a:latin typeface="Lato"/>
              <a:ea typeface="Lato"/>
              <a:cs typeface="Lato"/>
              <a:sym typeface="Lato"/>
            </a:endParaRPr>
          </a:p>
        </p:txBody>
      </p:sp>
      <p:sp>
        <p:nvSpPr>
          <p:cNvPr id="272" name="Google Shape;272;p22"/>
          <p:cNvSpPr/>
          <p:nvPr/>
        </p:nvSpPr>
        <p:spPr>
          <a:xfrm>
            <a:off x="954614" y="2106554"/>
            <a:ext cx="571800" cy="180600"/>
          </a:xfrm>
          <a:prstGeom prst="rightArrow">
            <a:avLst>
              <a:gd name="adj1" fmla="val 50000"/>
              <a:gd name="adj2" fmla="val 5000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3" name="Google Shape;273;p22"/>
          <p:cNvSpPr/>
          <p:nvPr/>
        </p:nvSpPr>
        <p:spPr>
          <a:xfrm>
            <a:off x="2222755" y="2091246"/>
            <a:ext cx="571800" cy="192000"/>
          </a:xfrm>
          <a:prstGeom prst="rightArrow">
            <a:avLst>
              <a:gd name="adj1" fmla="val 50000"/>
              <a:gd name="adj2" fmla="val 5000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74" name="Google Shape;274;p22"/>
          <p:cNvSpPr/>
          <p:nvPr/>
        </p:nvSpPr>
        <p:spPr>
          <a:xfrm>
            <a:off x="382174" y="2004499"/>
            <a:ext cx="448800" cy="384900"/>
          </a:xfrm>
          <a:prstGeom prst="ellipse">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uk">
                <a:latin typeface="Lato"/>
                <a:ea typeface="Lato"/>
                <a:cs typeface="Lato"/>
                <a:sym typeface="Lato"/>
              </a:rPr>
              <a:t>1</a:t>
            </a:r>
            <a:endParaRPr>
              <a:latin typeface="Lato"/>
              <a:ea typeface="Lato"/>
              <a:cs typeface="Lato"/>
              <a:sym typeface="Lato"/>
            </a:endParaRPr>
          </a:p>
        </p:txBody>
      </p:sp>
      <p:sp>
        <p:nvSpPr>
          <p:cNvPr id="275" name="Google Shape;275;p22"/>
          <p:cNvSpPr/>
          <p:nvPr/>
        </p:nvSpPr>
        <p:spPr>
          <a:xfrm>
            <a:off x="1650313" y="1994865"/>
            <a:ext cx="448800" cy="384900"/>
          </a:xfrm>
          <a:prstGeom prst="ellipse">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uk">
                <a:latin typeface="Lato"/>
                <a:ea typeface="Lato"/>
                <a:cs typeface="Lato"/>
                <a:sym typeface="Lato"/>
              </a:rPr>
              <a:t>2</a:t>
            </a:r>
            <a:endParaRPr>
              <a:latin typeface="Lato"/>
              <a:ea typeface="Lato"/>
              <a:cs typeface="Lato"/>
              <a:sym typeface="Lato"/>
            </a:endParaRPr>
          </a:p>
        </p:txBody>
      </p:sp>
      <p:sp>
        <p:nvSpPr>
          <p:cNvPr id="276" name="Google Shape;276;p22"/>
          <p:cNvSpPr txBox="1"/>
          <p:nvPr/>
        </p:nvSpPr>
        <p:spPr>
          <a:xfrm>
            <a:off x="-20845" y="2516541"/>
            <a:ext cx="1176900" cy="366900"/>
          </a:xfrm>
          <a:prstGeom prst="rect">
            <a:avLst/>
          </a:prstGeom>
          <a:noFill/>
          <a:ln>
            <a:noFill/>
          </a:ln>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865"/>
              <a:buNone/>
            </a:pPr>
            <a:r>
              <a:rPr lang="uk" sz="1228">
                <a:solidFill>
                  <a:schemeClr val="lt1"/>
                </a:solidFill>
                <a:latin typeface="Lato"/>
                <a:ea typeface="Lato"/>
                <a:cs typeface="Lato"/>
                <a:sym typeface="Lato"/>
              </a:rPr>
              <a:t>2D Konvolúcia</a:t>
            </a:r>
            <a:endParaRPr sz="1228">
              <a:solidFill>
                <a:schemeClr val="lt1"/>
              </a:solidFill>
              <a:latin typeface="Lato"/>
              <a:ea typeface="Lato"/>
              <a:cs typeface="Lato"/>
              <a:sym typeface="Lato"/>
            </a:endParaRPr>
          </a:p>
        </p:txBody>
      </p:sp>
      <p:sp>
        <p:nvSpPr>
          <p:cNvPr id="277" name="Google Shape;277;p22"/>
          <p:cNvSpPr txBox="1"/>
          <p:nvPr/>
        </p:nvSpPr>
        <p:spPr>
          <a:xfrm>
            <a:off x="1303223" y="2586025"/>
            <a:ext cx="1284900" cy="366900"/>
          </a:xfrm>
          <a:prstGeom prst="rect">
            <a:avLst/>
          </a:prstGeom>
          <a:noFill/>
          <a:ln>
            <a:noFill/>
          </a:ln>
        </p:spPr>
        <p:txBody>
          <a:bodyPr spcFirstLastPara="1" wrap="square" lIns="91425" tIns="91425" rIns="91425" bIns="91425" anchor="ctr" anchorCtr="0">
            <a:noAutofit/>
          </a:bodyPr>
          <a:lstStyle/>
          <a:p>
            <a:pPr marL="0" lvl="0" indent="0" algn="l" rtl="0">
              <a:lnSpc>
                <a:spcPct val="95000"/>
              </a:lnSpc>
              <a:spcBef>
                <a:spcPts val="0"/>
              </a:spcBef>
              <a:spcAft>
                <a:spcPts val="0"/>
              </a:spcAft>
              <a:buSzPts val="275"/>
              <a:buNone/>
            </a:pPr>
            <a:r>
              <a:rPr lang="uk" sz="1275">
                <a:solidFill>
                  <a:srgbClr val="FFFFFF"/>
                </a:solidFill>
              </a:rPr>
              <a:t>BatchNorm2d</a:t>
            </a:r>
            <a:endParaRPr sz="2200">
              <a:solidFill>
                <a:srgbClr val="FFFFFF"/>
              </a:solidFill>
              <a:latin typeface="Lato"/>
              <a:ea typeface="Lato"/>
              <a:cs typeface="Lato"/>
              <a:sym typeface="Lato"/>
            </a:endParaRPr>
          </a:p>
        </p:txBody>
      </p:sp>
      <p:sp>
        <p:nvSpPr>
          <p:cNvPr id="278" name="Google Shape;278;p22"/>
          <p:cNvSpPr txBox="1"/>
          <p:nvPr/>
        </p:nvSpPr>
        <p:spPr>
          <a:xfrm>
            <a:off x="1795091" y="1442638"/>
            <a:ext cx="1427100" cy="28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uk" sz="1300">
                <a:solidFill>
                  <a:schemeClr val="lt1"/>
                </a:solidFill>
                <a:latin typeface="Lato"/>
                <a:ea typeface="Lato"/>
                <a:cs typeface="Lato"/>
                <a:sym typeface="Lato"/>
              </a:rPr>
              <a:t>konvolučný blok</a:t>
            </a:r>
            <a:endParaRPr sz="1300">
              <a:solidFill>
                <a:schemeClr val="lt1"/>
              </a:solidFill>
              <a:latin typeface="Lato"/>
              <a:ea typeface="Lato"/>
              <a:cs typeface="Lato"/>
              <a:sym typeface="Lato"/>
            </a:endParaRPr>
          </a:p>
        </p:txBody>
      </p:sp>
      <p:sp>
        <p:nvSpPr>
          <p:cNvPr id="279" name="Google Shape;279;p22"/>
          <p:cNvSpPr txBox="1"/>
          <p:nvPr/>
        </p:nvSpPr>
        <p:spPr>
          <a:xfrm>
            <a:off x="2429300" y="2625750"/>
            <a:ext cx="1427100" cy="287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uk" sz="1300">
                <a:solidFill>
                  <a:srgbClr val="FFFFFF"/>
                </a:solidFill>
              </a:rPr>
              <a:t>ResBlok</a:t>
            </a:r>
            <a:endParaRPr>
              <a:solidFill>
                <a:srgbClr val="FFFFFF"/>
              </a:solidFill>
              <a:latin typeface="Lato"/>
              <a:ea typeface="Lato"/>
              <a:cs typeface="Lato"/>
              <a:sym typeface="Lato"/>
            </a:endParaRPr>
          </a:p>
        </p:txBody>
      </p:sp>
      <p:sp>
        <p:nvSpPr>
          <p:cNvPr id="280" name="Google Shape;280;p22"/>
          <p:cNvSpPr/>
          <p:nvPr/>
        </p:nvSpPr>
        <p:spPr>
          <a:xfrm>
            <a:off x="4142567" y="1986351"/>
            <a:ext cx="448800" cy="401700"/>
          </a:xfrm>
          <a:prstGeom prst="ellipse">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uk">
                <a:latin typeface="Lato"/>
                <a:ea typeface="Lato"/>
                <a:cs typeface="Lato"/>
                <a:sym typeface="Lato"/>
              </a:rPr>
              <a:t>4</a:t>
            </a:r>
            <a:endParaRPr>
              <a:latin typeface="Lato"/>
              <a:ea typeface="Lato"/>
              <a:cs typeface="Lato"/>
              <a:sym typeface="Lato"/>
            </a:endParaRPr>
          </a:p>
        </p:txBody>
      </p:sp>
      <p:sp>
        <p:nvSpPr>
          <p:cNvPr id="281" name="Google Shape;281;p22"/>
          <p:cNvSpPr/>
          <p:nvPr/>
        </p:nvSpPr>
        <p:spPr>
          <a:xfrm>
            <a:off x="3490880" y="2091246"/>
            <a:ext cx="571800" cy="192000"/>
          </a:xfrm>
          <a:prstGeom prst="rightArrow">
            <a:avLst>
              <a:gd name="adj1" fmla="val 50000"/>
              <a:gd name="adj2" fmla="val 5000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2" name="Google Shape;282;p22"/>
          <p:cNvSpPr txBox="1"/>
          <p:nvPr/>
        </p:nvSpPr>
        <p:spPr>
          <a:xfrm>
            <a:off x="3702000" y="2545525"/>
            <a:ext cx="1427100" cy="447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uk" sz="1300">
                <a:solidFill>
                  <a:srgbClr val="FFFFFF"/>
                </a:solidFill>
              </a:rPr>
              <a:t>MaxPool2d</a:t>
            </a:r>
            <a:endParaRPr>
              <a:solidFill>
                <a:srgbClr val="FFFFFF"/>
              </a:solidFill>
              <a:latin typeface="Lato"/>
              <a:ea typeface="Lato"/>
              <a:cs typeface="Lato"/>
              <a:sym typeface="Lato"/>
            </a:endParaRPr>
          </a:p>
        </p:txBody>
      </p:sp>
      <p:sp>
        <p:nvSpPr>
          <p:cNvPr id="283" name="Google Shape;283;p22"/>
          <p:cNvSpPr txBox="1"/>
          <p:nvPr/>
        </p:nvSpPr>
        <p:spPr>
          <a:xfrm>
            <a:off x="6634825" y="2339350"/>
            <a:ext cx="1427100" cy="447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uk" sz="1300">
                <a:solidFill>
                  <a:srgbClr val="FFFFFF"/>
                </a:solidFill>
              </a:rPr>
              <a:t>Flatten</a:t>
            </a:r>
            <a:endParaRPr>
              <a:solidFill>
                <a:srgbClr val="FFFFFF"/>
              </a:solidFill>
              <a:latin typeface="Lato"/>
              <a:ea typeface="Lato"/>
              <a:cs typeface="Lato"/>
              <a:sym typeface="Lato"/>
            </a:endParaRPr>
          </a:p>
        </p:txBody>
      </p:sp>
      <p:sp>
        <p:nvSpPr>
          <p:cNvPr id="284" name="Google Shape;284;p22"/>
          <p:cNvSpPr/>
          <p:nvPr/>
        </p:nvSpPr>
        <p:spPr>
          <a:xfrm rot="5400000">
            <a:off x="2801413" y="2993975"/>
            <a:ext cx="687300" cy="577500"/>
          </a:xfrm>
          <a:prstGeom prst="stripedRightArrow">
            <a:avLst>
              <a:gd name="adj1" fmla="val 50000"/>
              <a:gd name="adj2" fmla="val 50000"/>
            </a:avLst>
          </a:prstGeom>
          <a:solidFill>
            <a:srgbClr val="6BFF27"/>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3"/>
          <p:cNvSpPr txBox="1">
            <a:spLocks noGrp="1"/>
          </p:cNvSpPr>
          <p:nvPr>
            <p:ph type="title"/>
          </p:nvPr>
        </p:nvSpPr>
        <p:spPr>
          <a:xfrm>
            <a:off x="1068375" y="278550"/>
            <a:ext cx="40833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uk"/>
              <a:t>Experimenty s rekurentným konvolučným modelom</a:t>
            </a:r>
            <a:endParaRPr/>
          </a:p>
        </p:txBody>
      </p:sp>
      <p:sp>
        <p:nvSpPr>
          <p:cNvPr id="290" name="Google Shape;290;p23"/>
          <p:cNvSpPr txBox="1">
            <a:spLocks noGrp="1"/>
          </p:cNvSpPr>
          <p:nvPr>
            <p:ph type="body" idx="1"/>
          </p:nvPr>
        </p:nvSpPr>
        <p:spPr>
          <a:xfrm>
            <a:off x="1068375" y="1554588"/>
            <a:ext cx="2932800" cy="2034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Model využíva GRU.</a:t>
            </a:r>
            <a:endParaRPr/>
          </a:p>
          <a:p>
            <a:pPr marL="0" lvl="0" indent="0" algn="l" rtl="0">
              <a:spcBef>
                <a:spcPts val="1200"/>
              </a:spcBef>
              <a:spcAft>
                <a:spcPts val="0"/>
              </a:spcAft>
              <a:buNone/>
            </a:pPr>
            <a:r>
              <a:rPr lang="uk"/>
              <a:t>Rôzne architektúry konvolúcie.</a:t>
            </a:r>
            <a:endParaRPr/>
          </a:p>
          <a:p>
            <a:pPr marL="0" lvl="0" indent="0" algn="l" rtl="0">
              <a:spcBef>
                <a:spcPts val="1200"/>
              </a:spcBef>
              <a:spcAft>
                <a:spcPts val="0"/>
              </a:spcAft>
              <a:buNone/>
            </a:pPr>
            <a:r>
              <a:rPr lang="uk"/>
              <a:t>Balanced mini-batch training.</a:t>
            </a:r>
            <a:endParaRPr/>
          </a:p>
          <a:p>
            <a:pPr marL="0" lvl="0" indent="0" algn="l" rtl="0">
              <a:spcBef>
                <a:spcPts val="1200"/>
              </a:spcBef>
              <a:spcAft>
                <a:spcPts val="0"/>
              </a:spcAft>
              <a:buNone/>
            </a:pPr>
            <a:r>
              <a:rPr lang="uk"/>
              <a:t>Prerozdelenie datasetu.</a:t>
            </a:r>
            <a:endParaRPr/>
          </a:p>
          <a:p>
            <a:pPr marL="0" lvl="0" indent="0" algn="l" rtl="0">
              <a:spcBef>
                <a:spcPts val="1200"/>
              </a:spcBef>
              <a:spcAft>
                <a:spcPts val="1200"/>
              </a:spcAft>
              <a:buNone/>
            </a:pPr>
            <a:r>
              <a:rPr lang="uk"/>
              <a:t>Veľký problém s overfittingom.</a:t>
            </a:r>
            <a:endParaRPr/>
          </a:p>
        </p:txBody>
      </p:sp>
      <p:pic>
        <p:nvPicPr>
          <p:cNvPr id="291" name="Google Shape;291;p23"/>
          <p:cNvPicPr preferRelativeResize="0"/>
          <p:nvPr/>
        </p:nvPicPr>
        <p:blipFill rotWithShape="1">
          <a:blip r:embed="rId3">
            <a:alphaModFix/>
          </a:blip>
          <a:srcRect/>
          <a:stretch/>
        </p:blipFill>
        <p:spPr>
          <a:xfrm>
            <a:off x="4812929" y="2950425"/>
            <a:ext cx="4331346" cy="2193075"/>
          </a:xfrm>
          <a:prstGeom prst="rect">
            <a:avLst/>
          </a:prstGeom>
          <a:noFill/>
          <a:ln>
            <a:noFill/>
          </a:ln>
        </p:spPr>
      </p:pic>
      <p:pic>
        <p:nvPicPr>
          <p:cNvPr id="292" name="Google Shape;292;p23"/>
          <p:cNvPicPr preferRelativeResize="0"/>
          <p:nvPr/>
        </p:nvPicPr>
        <p:blipFill rotWithShape="1">
          <a:blip r:embed="rId4">
            <a:alphaModFix/>
          </a:blip>
          <a:srcRect t="1681" r="16860"/>
          <a:stretch/>
        </p:blipFill>
        <p:spPr>
          <a:xfrm>
            <a:off x="5718315" y="38100"/>
            <a:ext cx="3003660" cy="2871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4"/>
          <p:cNvSpPr txBox="1">
            <a:spLocks noGrp="1"/>
          </p:cNvSpPr>
          <p:nvPr>
            <p:ph type="title"/>
          </p:nvPr>
        </p:nvSpPr>
        <p:spPr>
          <a:xfrm>
            <a:off x="1297500" y="393750"/>
            <a:ext cx="2346600" cy="639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Model s RAFT</a:t>
            </a:r>
            <a:endParaRPr/>
          </a:p>
        </p:txBody>
      </p:sp>
      <p:sp>
        <p:nvSpPr>
          <p:cNvPr id="298" name="Google Shape;298;p24"/>
          <p:cNvSpPr txBox="1">
            <a:spLocks noGrp="1"/>
          </p:cNvSpPr>
          <p:nvPr>
            <p:ph type="body" idx="1"/>
          </p:nvPr>
        </p:nvSpPr>
        <p:spPr>
          <a:xfrm>
            <a:off x="314150" y="2778975"/>
            <a:ext cx="6207900" cy="1304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uk"/>
              <a:t>Hybridný model, ktorý použiva RAFT, ako extractor optical flow, a 32x32 videí.</a:t>
            </a:r>
            <a:endParaRPr/>
          </a:p>
        </p:txBody>
      </p:sp>
      <p:sp>
        <p:nvSpPr>
          <p:cNvPr id="299" name="Google Shape;299;p24"/>
          <p:cNvSpPr/>
          <p:nvPr/>
        </p:nvSpPr>
        <p:spPr>
          <a:xfrm>
            <a:off x="2646313" y="1878825"/>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00" name="Google Shape;300;p24"/>
          <p:cNvSpPr txBox="1"/>
          <p:nvPr/>
        </p:nvSpPr>
        <p:spPr>
          <a:xfrm>
            <a:off x="2662513" y="1847925"/>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1</a:t>
            </a:r>
            <a:endParaRPr sz="1300">
              <a:solidFill>
                <a:schemeClr val="dk1"/>
              </a:solidFill>
              <a:latin typeface="Lato"/>
              <a:ea typeface="Lato"/>
              <a:cs typeface="Lato"/>
              <a:sym typeface="Lato"/>
            </a:endParaRPr>
          </a:p>
        </p:txBody>
      </p:sp>
      <p:sp>
        <p:nvSpPr>
          <p:cNvPr id="301" name="Google Shape;301;p24"/>
          <p:cNvSpPr txBox="1"/>
          <p:nvPr/>
        </p:nvSpPr>
        <p:spPr>
          <a:xfrm>
            <a:off x="2519725" y="2164713"/>
            <a:ext cx="6483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RAFT</a:t>
            </a:r>
            <a:endParaRPr sz="1300">
              <a:solidFill>
                <a:schemeClr val="lt1"/>
              </a:solidFill>
              <a:latin typeface="Lato"/>
              <a:ea typeface="Lato"/>
              <a:cs typeface="Lato"/>
              <a:sym typeface="Lato"/>
            </a:endParaRPr>
          </a:p>
        </p:txBody>
      </p:sp>
      <p:sp>
        <p:nvSpPr>
          <p:cNvPr id="302" name="Google Shape;302;p24"/>
          <p:cNvSpPr/>
          <p:nvPr/>
        </p:nvSpPr>
        <p:spPr>
          <a:xfrm>
            <a:off x="3087800" y="1938975"/>
            <a:ext cx="5784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24"/>
          <p:cNvSpPr/>
          <p:nvPr/>
        </p:nvSpPr>
        <p:spPr>
          <a:xfrm>
            <a:off x="2130138" y="1933225"/>
            <a:ext cx="3915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4" name="Google Shape;304;p24"/>
          <p:cNvSpPr txBox="1"/>
          <p:nvPr/>
        </p:nvSpPr>
        <p:spPr>
          <a:xfrm>
            <a:off x="923250" y="2164725"/>
            <a:ext cx="6006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Data</a:t>
            </a:r>
            <a:endParaRPr sz="1300">
              <a:solidFill>
                <a:schemeClr val="lt1"/>
              </a:solidFill>
              <a:latin typeface="Lato"/>
              <a:ea typeface="Lato"/>
              <a:cs typeface="Lato"/>
              <a:sym typeface="Lato"/>
            </a:endParaRPr>
          </a:p>
        </p:txBody>
      </p:sp>
      <p:pic>
        <p:nvPicPr>
          <p:cNvPr id="305" name="Google Shape;305;p24"/>
          <p:cNvPicPr preferRelativeResize="0"/>
          <p:nvPr/>
        </p:nvPicPr>
        <p:blipFill>
          <a:blip r:embed="rId3">
            <a:alphaModFix/>
          </a:blip>
          <a:stretch>
            <a:fillRect/>
          </a:stretch>
        </p:blipFill>
        <p:spPr>
          <a:xfrm>
            <a:off x="414313" y="1863625"/>
            <a:ext cx="304800" cy="304800"/>
          </a:xfrm>
          <a:prstGeom prst="rect">
            <a:avLst/>
          </a:prstGeom>
          <a:noFill/>
          <a:ln>
            <a:noFill/>
          </a:ln>
        </p:spPr>
      </p:pic>
      <p:pic>
        <p:nvPicPr>
          <p:cNvPr id="306" name="Google Shape;306;p24"/>
          <p:cNvPicPr preferRelativeResize="0"/>
          <p:nvPr/>
        </p:nvPicPr>
        <p:blipFill>
          <a:blip r:embed="rId4">
            <a:alphaModFix/>
          </a:blip>
          <a:stretch>
            <a:fillRect/>
          </a:stretch>
        </p:blipFill>
        <p:spPr>
          <a:xfrm>
            <a:off x="1057488" y="1863625"/>
            <a:ext cx="304800" cy="304800"/>
          </a:xfrm>
          <a:prstGeom prst="rect">
            <a:avLst/>
          </a:prstGeom>
          <a:noFill/>
          <a:ln>
            <a:noFill/>
          </a:ln>
        </p:spPr>
      </p:pic>
      <p:pic>
        <p:nvPicPr>
          <p:cNvPr id="307" name="Google Shape;307;p24"/>
          <p:cNvPicPr preferRelativeResize="0"/>
          <p:nvPr/>
        </p:nvPicPr>
        <p:blipFill>
          <a:blip r:embed="rId5">
            <a:alphaModFix/>
          </a:blip>
          <a:stretch>
            <a:fillRect/>
          </a:stretch>
        </p:blipFill>
        <p:spPr>
          <a:xfrm>
            <a:off x="1700675" y="1863625"/>
            <a:ext cx="304800" cy="304800"/>
          </a:xfrm>
          <a:prstGeom prst="rect">
            <a:avLst/>
          </a:prstGeom>
          <a:noFill/>
          <a:ln>
            <a:noFill/>
          </a:ln>
        </p:spPr>
      </p:pic>
      <p:sp>
        <p:nvSpPr>
          <p:cNvPr id="308" name="Google Shape;308;p24"/>
          <p:cNvSpPr/>
          <p:nvPr/>
        </p:nvSpPr>
        <p:spPr>
          <a:xfrm>
            <a:off x="1373088" y="1961125"/>
            <a:ext cx="316800" cy="109800"/>
          </a:xfrm>
          <a:prstGeom prst="lef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9" name="Google Shape;309;p24"/>
          <p:cNvSpPr/>
          <p:nvPr/>
        </p:nvSpPr>
        <p:spPr>
          <a:xfrm>
            <a:off x="719113" y="1966875"/>
            <a:ext cx="316800" cy="109800"/>
          </a:xfrm>
          <a:prstGeom prst="lef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0" name="Google Shape;310;p24"/>
          <p:cNvSpPr txBox="1"/>
          <p:nvPr/>
        </p:nvSpPr>
        <p:spPr>
          <a:xfrm>
            <a:off x="387400" y="1539925"/>
            <a:ext cx="9027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flow step</a:t>
            </a:r>
            <a:endParaRPr sz="1300">
              <a:solidFill>
                <a:schemeClr val="lt1"/>
              </a:solidFill>
              <a:latin typeface="Lato"/>
              <a:ea typeface="Lato"/>
              <a:cs typeface="Lato"/>
              <a:sym typeface="Lato"/>
            </a:endParaRPr>
          </a:p>
        </p:txBody>
      </p:sp>
      <p:sp>
        <p:nvSpPr>
          <p:cNvPr id="311" name="Google Shape;311;p24"/>
          <p:cNvSpPr txBox="1"/>
          <p:nvPr/>
        </p:nvSpPr>
        <p:spPr>
          <a:xfrm>
            <a:off x="1206100" y="1539925"/>
            <a:ext cx="9027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flow step</a:t>
            </a:r>
            <a:endParaRPr sz="1300">
              <a:solidFill>
                <a:schemeClr val="lt1"/>
              </a:solidFill>
              <a:latin typeface="Lato"/>
              <a:ea typeface="Lato"/>
              <a:cs typeface="Lato"/>
              <a:sym typeface="Lato"/>
            </a:endParaRPr>
          </a:p>
        </p:txBody>
      </p:sp>
      <p:sp>
        <p:nvSpPr>
          <p:cNvPr id="312" name="Google Shape;312;p24"/>
          <p:cNvSpPr/>
          <p:nvPr/>
        </p:nvSpPr>
        <p:spPr>
          <a:xfrm>
            <a:off x="3790875" y="1863363"/>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13" name="Google Shape;313;p24"/>
          <p:cNvSpPr txBox="1"/>
          <p:nvPr/>
        </p:nvSpPr>
        <p:spPr>
          <a:xfrm>
            <a:off x="3807075" y="1832463"/>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2</a:t>
            </a:r>
            <a:endParaRPr sz="1300">
              <a:solidFill>
                <a:schemeClr val="dk1"/>
              </a:solidFill>
              <a:latin typeface="Lato"/>
              <a:ea typeface="Lato"/>
              <a:cs typeface="Lato"/>
              <a:sym typeface="Lato"/>
            </a:endParaRPr>
          </a:p>
        </p:txBody>
      </p:sp>
      <p:sp>
        <p:nvSpPr>
          <p:cNvPr id="314" name="Google Shape;314;p24"/>
          <p:cNvSpPr txBox="1"/>
          <p:nvPr/>
        </p:nvSpPr>
        <p:spPr>
          <a:xfrm>
            <a:off x="3330075" y="2149263"/>
            <a:ext cx="13167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3D Konvolúcia</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p:txBody>
      </p:sp>
      <p:sp>
        <p:nvSpPr>
          <p:cNvPr id="315" name="Google Shape;315;p24"/>
          <p:cNvSpPr txBox="1"/>
          <p:nvPr/>
        </p:nvSpPr>
        <p:spPr>
          <a:xfrm>
            <a:off x="3065600" y="1659125"/>
            <a:ext cx="6006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flows</a:t>
            </a:r>
            <a:endParaRPr sz="1300">
              <a:solidFill>
                <a:schemeClr val="lt1"/>
              </a:solidFill>
              <a:latin typeface="Lato"/>
              <a:ea typeface="Lato"/>
              <a:cs typeface="Lato"/>
              <a:sym typeface="Lato"/>
            </a:endParaRPr>
          </a:p>
        </p:txBody>
      </p:sp>
      <p:sp>
        <p:nvSpPr>
          <p:cNvPr id="316" name="Google Shape;316;p24"/>
          <p:cNvSpPr/>
          <p:nvPr/>
        </p:nvSpPr>
        <p:spPr>
          <a:xfrm>
            <a:off x="5259025" y="1863363"/>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17" name="Google Shape;317;p24"/>
          <p:cNvSpPr txBox="1"/>
          <p:nvPr/>
        </p:nvSpPr>
        <p:spPr>
          <a:xfrm>
            <a:off x="5275225" y="1832463"/>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3</a:t>
            </a:r>
            <a:endParaRPr sz="1300">
              <a:solidFill>
                <a:schemeClr val="dk1"/>
              </a:solidFill>
              <a:latin typeface="Lato"/>
              <a:ea typeface="Lato"/>
              <a:cs typeface="Lato"/>
              <a:sym typeface="Lato"/>
            </a:endParaRPr>
          </a:p>
        </p:txBody>
      </p:sp>
      <p:sp>
        <p:nvSpPr>
          <p:cNvPr id="318" name="Google Shape;318;p24"/>
          <p:cNvSpPr txBox="1"/>
          <p:nvPr/>
        </p:nvSpPr>
        <p:spPr>
          <a:xfrm>
            <a:off x="4613275" y="2132163"/>
            <a:ext cx="16704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Fully connected časť</a:t>
            </a:r>
            <a:endParaRPr sz="1300">
              <a:solidFill>
                <a:schemeClr val="lt1"/>
              </a:solidFill>
              <a:latin typeface="Lato"/>
              <a:ea typeface="Lato"/>
              <a:cs typeface="Lato"/>
              <a:sym typeface="Lato"/>
            </a:endParaRPr>
          </a:p>
        </p:txBody>
      </p:sp>
      <p:sp>
        <p:nvSpPr>
          <p:cNvPr id="319" name="Google Shape;319;p24"/>
          <p:cNvSpPr/>
          <p:nvPr/>
        </p:nvSpPr>
        <p:spPr>
          <a:xfrm>
            <a:off x="5690798" y="1923525"/>
            <a:ext cx="9117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0" name="Google Shape;320;p24"/>
          <p:cNvSpPr/>
          <p:nvPr/>
        </p:nvSpPr>
        <p:spPr>
          <a:xfrm>
            <a:off x="6717475" y="1863363"/>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21" name="Google Shape;321;p24"/>
          <p:cNvSpPr txBox="1"/>
          <p:nvPr/>
        </p:nvSpPr>
        <p:spPr>
          <a:xfrm>
            <a:off x="6733675" y="1832463"/>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4</a:t>
            </a:r>
            <a:endParaRPr sz="1300">
              <a:solidFill>
                <a:schemeClr val="dk1"/>
              </a:solidFill>
              <a:latin typeface="Lato"/>
              <a:ea typeface="Lato"/>
              <a:cs typeface="Lato"/>
              <a:sym typeface="Lato"/>
            </a:endParaRPr>
          </a:p>
        </p:txBody>
      </p:sp>
      <p:sp>
        <p:nvSpPr>
          <p:cNvPr id="322" name="Google Shape;322;p24"/>
          <p:cNvSpPr txBox="1"/>
          <p:nvPr/>
        </p:nvSpPr>
        <p:spPr>
          <a:xfrm>
            <a:off x="6453000" y="2132163"/>
            <a:ext cx="8784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Focal loss</a:t>
            </a:r>
            <a:endParaRPr sz="1300">
              <a:solidFill>
                <a:schemeClr val="lt1"/>
              </a:solidFill>
              <a:latin typeface="Lato"/>
              <a:ea typeface="Lato"/>
              <a:cs typeface="Lato"/>
              <a:sym typeface="Lato"/>
            </a:endParaRPr>
          </a:p>
        </p:txBody>
      </p:sp>
      <p:sp>
        <p:nvSpPr>
          <p:cNvPr id="323" name="Google Shape;323;p24"/>
          <p:cNvSpPr/>
          <p:nvPr/>
        </p:nvSpPr>
        <p:spPr>
          <a:xfrm>
            <a:off x="7144650" y="1923525"/>
            <a:ext cx="8784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4" name="Google Shape;324;p24"/>
          <p:cNvSpPr/>
          <p:nvPr/>
        </p:nvSpPr>
        <p:spPr>
          <a:xfrm>
            <a:off x="8133425" y="1863375"/>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25" name="Google Shape;325;p24"/>
          <p:cNvSpPr txBox="1"/>
          <p:nvPr/>
        </p:nvSpPr>
        <p:spPr>
          <a:xfrm>
            <a:off x="8149625" y="1832475"/>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5</a:t>
            </a:r>
            <a:endParaRPr sz="1300">
              <a:solidFill>
                <a:schemeClr val="dk1"/>
              </a:solidFill>
              <a:latin typeface="Lato"/>
              <a:ea typeface="Lato"/>
              <a:cs typeface="Lato"/>
              <a:sym typeface="Lato"/>
            </a:endParaRPr>
          </a:p>
        </p:txBody>
      </p:sp>
      <p:sp>
        <p:nvSpPr>
          <p:cNvPr id="326" name="Google Shape;326;p24"/>
          <p:cNvSpPr txBox="1"/>
          <p:nvPr/>
        </p:nvSpPr>
        <p:spPr>
          <a:xfrm>
            <a:off x="7589225" y="2132175"/>
            <a:ext cx="14835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Adam optimizer</a:t>
            </a:r>
            <a:endParaRPr sz="1300">
              <a:solidFill>
                <a:schemeClr val="lt1"/>
              </a:solidFill>
              <a:latin typeface="Lato"/>
              <a:ea typeface="Lato"/>
              <a:cs typeface="Lato"/>
              <a:sym typeface="Lato"/>
            </a:endParaRPr>
          </a:p>
        </p:txBody>
      </p:sp>
      <p:sp>
        <p:nvSpPr>
          <p:cNvPr id="327" name="Google Shape;327;p24"/>
          <p:cNvSpPr/>
          <p:nvPr/>
        </p:nvSpPr>
        <p:spPr>
          <a:xfrm>
            <a:off x="4232348" y="1923525"/>
            <a:ext cx="9117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28" name="Google Shape;328;p24"/>
          <p:cNvSpPr txBox="1"/>
          <p:nvPr/>
        </p:nvSpPr>
        <p:spPr>
          <a:xfrm>
            <a:off x="5809150" y="1581975"/>
            <a:ext cx="6750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výstup</a:t>
            </a:r>
            <a:endParaRPr sz="1300">
              <a:solidFill>
                <a:schemeClr val="l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25"/>
          <p:cNvSpPr txBox="1">
            <a:spLocks noGrp="1"/>
          </p:cNvSpPr>
          <p:nvPr>
            <p:ph type="title"/>
          </p:nvPr>
        </p:nvSpPr>
        <p:spPr>
          <a:xfrm>
            <a:off x="1132325" y="468825"/>
            <a:ext cx="27501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uk"/>
              <a:t>Experimenty s RAFTom</a:t>
            </a:r>
            <a:endParaRPr/>
          </a:p>
        </p:txBody>
      </p:sp>
      <p:sp>
        <p:nvSpPr>
          <p:cNvPr id="334" name="Google Shape;334;p25"/>
          <p:cNvSpPr txBox="1">
            <a:spLocks noGrp="1"/>
          </p:cNvSpPr>
          <p:nvPr>
            <p:ph type="body" idx="1"/>
          </p:nvPr>
        </p:nvSpPr>
        <p:spPr>
          <a:xfrm>
            <a:off x="1013625" y="1611575"/>
            <a:ext cx="2567400" cy="314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Flow step hyperparameter.</a:t>
            </a:r>
            <a:endParaRPr/>
          </a:p>
          <a:p>
            <a:pPr marL="0" lvl="0" indent="0" algn="l" rtl="0">
              <a:spcBef>
                <a:spcPts val="1200"/>
              </a:spcBef>
              <a:spcAft>
                <a:spcPts val="0"/>
              </a:spcAft>
              <a:buNone/>
            </a:pPr>
            <a:r>
              <a:rPr lang="uk"/>
              <a:t>Najlepšie kroky sú 1, 2 a 3.</a:t>
            </a:r>
            <a:endParaRPr/>
          </a:p>
          <a:p>
            <a:pPr marL="0" lvl="0" indent="0" algn="l" rtl="0">
              <a:spcBef>
                <a:spcPts val="1200"/>
              </a:spcBef>
              <a:spcAft>
                <a:spcPts val="0"/>
              </a:spcAft>
              <a:buNone/>
            </a:pPr>
            <a:r>
              <a:rPr lang="uk"/>
              <a:t>Rýchle pretrénovanie.</a:t>
            </a:r>
            <a:endParaRPr/>
          </a:p>
          <a:p>
            <a:pPr marL="0" lvl="0" indent="0" algn="l" rtl="0">
              <a:spcBef>
                <a:spcPts val="1200"/>
              </a:spcBef>
              <a:spcAft>
                <a:spcPts val="0"/>
              </a:spcAft>
              <a:buNone/>
            </a:pPr>
            <a:r>
              <a:rPr lang="uk"/>
              <a:t>Gamma hyperparameter.</a:t>
            </a:r>
            <a:endParaRPr/>
          </a:p>
          <a:p>
            <a:pPr marL="0" lvl="0" indent="0" algn="l" rtl="0">
              <a:spcBef>
                <a:spcPts val="1200"/>
              </a:spcBef>
              <a:spcAft>
                <a:spcPts val="0"/>
              </a:spcAft>
              <a:buNone/>
            </a:pPr>
            <a:r>
              <a:rPr lang="uk"/>
              <a:t>Najlepšia gamma bola 2 a 3.</a:t>
            </a:r>
            <a:endParaRPr/>
          </a:p>
          <a:p>
            <a:pPr marL="0" lvl="0" indent="0" algn="l" rtl="0">
              <a:spcBef>
                <a:spcPts val="1200"/>
              </a:spcBef>
              <a:spcAft>
                <a:spcPts val="1200"/>
              </a:spcAft>
              <a:buNone/>
            </a:pPr>
            <a:r>
              <a:rPr lang="uk"/>
              <a:t>S týmto modelom sme nedosiahli uspokojivé výsledky.</a:t>
            </a:r>
            <a:endParaRPr/>
          </a:p>
        </p:txBody>
      </p:sp>
      <p:pic>
        <p:nvPicPr>
          <p:cNvPr id="335" name="Google Shape;335;p25"/>
          <p:cNvPicPr preferRelativeResize="0"/>
          <p:nvPr/>
        </p:nvPicPr>
        <p:blipFill>
          <a:blip r:embed="rId3">
            <a:alphaModFix/>
          </a:blip>
          <a:stretch>
            <a:fillRect/>
          </a:stretch>
        </p:blipFill>
        <p:spPr>
          <a:xfrm>
            <a:off x="3794675" y="49525"/>
            <a:ext cx="5200724" cy="2386775"/>
          </a:xfrm>
          <a:prstGeom prst="rect">
            <a:avLst/>
          </a:prstGeom>
          <a:noFill/>
          <a:ln>
            <a:noFill/>
          </a:ln>
        </p:spPr>
      </p:pic>
      <p:pic>
        <p:nvPicPr>
          <p:cNvPr id="336" name="Google Shape;336;p25"/>
          <p:cNvPicPr preferRelativeResize="0"/>
          <p:nvPr/>
        </p:nvPicPr>
        <p:blipFill>
          <a:blip r:embed="rId4">
            <a:alphaModFix/>
          </a:blip>
          <a:stretch>
            <a:fillRect/>
          </a:stretch>
        </p:blipFill>
        <p:spPr>
          <a:xfrm>
            <a:off x="3799425" y="2534325"/>
            <a:ext cx="5191233" cy="2571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6"/>
          <p:cNvSpPr txBox="1">
            <a:spLocks noGrp="1"/>
          </p:cNvSpPr>
          <p:nvPr>
            <p:ph type="title"/>
          </p:nvPr>
        </p:nvSpPr>
        <p:spPr>
          <a:xfrm>
            <a:off x="1297500" y="393750"/>
            <a:ext cx="7038900" cy="585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Finálny model</a:t>
            </a:r>
            <a:endParaRPr/>
          </a:p>
        </p:txBody>
      </p:sp>
      <p:sp>
        <p:nvSpPr>
          <p:cNvPr id="342" name="Google Shape;342;p26"/>
          <p:cNvSpPr/>
          <p:nvPr/>
        </p:nvSpPr>
        <p:spPr>
          <a:xfrm>
            <a:off x="2203250" y="1571863"/>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43" name="Google Shape;343;p26"/>
          <p:cNvSpPr txBox="1"/>
          <p:nvPr/>
        </p:nvSpPr>
        <p:spPr>
          <a:xfrm>
            <a:off x="2219450" y="1540963"/>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2</a:t>
            </a:r>
            <a:endParaRPr sz="1300">
              <a:solidFill>
                <a:schemeClr val="dk1"/>
              </a:solidFill>
              <a:latin typeface="Lato"/>
              <a:ea typeface="Lato"/>
              <a:cs typeface="Lato"/>
              <a:sym typeface="Lato"/>
            </a:endParaRPr>
          </a:p>
        </p:txBody>
      </p:sp>
      <p:sp>
        <p:nvSpPr>
          <p:cNvPr id="344" name="Google Shape;344;p26"/>
          <p:cNvSpPr txBox="1"/>
          <p:nvPr/>
        </p:nvSpPr>
        <p:spPr>
          <a:xfrm>
            <a:off x="1742450" y="1873213"/>
            <a:ext cx="13167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3D Konvolúcia</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p:txBody>
      </p:sp>
      <p:sp>
        <p:nvSpPr>
          <p:cNvPr id="345" name="Google Shape;345;p26"/>
          <p:cNvSpPr/>
          <p:nvPr/>
        </p:nvSpPr>
        <p:spPr>
          <a:xfrm>
            <a:off x="2649638" y="1647463"/>
            <a:ext cx="11250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46" name="Google Shape;346;p26"/>
          <p:cNvSpPr/>
          <p:nvPr/>
        </p:nvSpPr>
        <p:spPr>
          <a:xfrm>
            <a:off x="3904250" y="1587313"/>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47" name="Google Shape;347;p26"/>
          <p:cNvSpPr txBox="1"/>
          <p:nvPr/>
        </p:nvSpPr>
        <p:spPr>
          <a:xfrm>
            <a:off x="3920450" y="1556413"/>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3</a:t>
            </a:r>
            <a:endParaRPr sz="1300">
              <a:solidFill>
                <a:schemeClr val="dk1"/>
              </a:solidFill>
              <a:latin typeface="Lato"/>
              <a:ea typeface="Lato"/>
              <a:cs typeface="Lato"/>
              <a:sym typeface="Lato"/>
            </a:endParaRPr>
          </a:p>
        </p:txBody>
      </p:sp>
      <p:sp>
        <p:nvSpPr>
          <p:cNvPr id="348" name="Google Shape;348;p26"/>
          <p:cNvSpPr txBox="1"/>
          <p:nvPr/>
        </p:nvSpPr>
        <p:spPr>
          <a:xfrm>
            <a:off x="3227450" y="1873213"/>
            <a:ext cx="16704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3 Reziduálne vrstvy</a:t>
            </a:r>
            <a:endParaRPr sz="1300">
              <a:solidFill>
                <a:schemeClr val="lt1"/>
              </a:solidFill>
              <a:latin typeface="Lato"/>
              <a:ea typeface="Lato"/>
              <a:cs typeface="Lato"/>
              <a:sym typeface="Lato"/>
            </a:endParaRPr>
          </a:p>
        </p:txBody>
      </p:sp>
      <p:sp>
        <p:nvSpPr>
          <p:cNvPr id="349" name="Google Shape;349;p26"/>
          <p:cNvSpPr/>
          <p:nvPr/>
        </p:nvSpPr>
        <p:spPr>
          <a:xfrm>
            <a:off x="4350638" y="1647463"/>
            <a:ext cx="11250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0" name="Google Shape;350;p26"/>
          <p:cNvSpPr/>
          <p:nvPr/>
        </p:nvSpPr>
        <p:spPr>
          <a:xfrm>
            <a:off x="5605250" y="1587313"/>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51" name="Google Shape;351;p26"/>
          <p:cNvSpPr txBox="1"/>
          <p:nvPr/>
        </p:nvSpPr>
        <p:spPr>
          <a:xfrm>
            <a:off x="5621450" y="1556413"/>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4</a:t>
            </a:r>
            <a:endParaRPr sz="1300">
              <a:solidFill>
                <a:schemeClr val="dk1"/>
              </a:solidFill>
              <a:latin typeface="Lato"/>
              <a:ea typeface="Lato"/>
              <a:cs typeface="Lato"/>
              <a:sym typeface="Lato"/>
            </a:endParaRPr>
          </a:p>
        </p:txBody>
      </p:sp>
      <p:sp>
        <p:nvSpPr>
          <p:cNvPr id="352" name="Google Shape;352;p26"/>
          <p:cNvSpPr txBox="1"/>
          <p:nvPr/>
        </p:nvSpPr>
        <p:spPr>
          <a:xfrm>
            <a:off x="4936550" y="1873213"/>
            <a:ext cx="16704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Fully connected časť</a:t>
            </a:r>
            <a:endParaRPr sz="1300">
              <a:solidFill>
                <a:schemeClr val="lt1"/>
              </a:solidFill>
              <a:latin typeface="Lato"/>
              <a:ea typeface="Lato"/>
              <a:cs typeface="Lato"/>
              <a:sym typeface="Lato"/>
            </a:endParaRPr>
          </a:p>
        </p:txBody>
      </p:sp>
      <p:sp>
        <p:nvSpPr>
          <p:cNvPr id="353" name="Google Shape;353;p26"/>
          <p:cNvSpPr txBox="1"/>
          <p:nvPr/>
        </p:nvSpPr>
        <p:spPr>
          <a:xfrm>
            <a:off x="107050" y="2458225"/>
            <a:ext cx="4955100" cy="195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Augmentácia:</a:t>
            </a:r>
            <a:endParaRPr sz="1300">
              <a:solidFill>
                <a:schemeClr val="lt1"/>
              </a:solidFill>
              <a:latin typeface="Lato"/>
              <a:ea typeface="Lato"/>
              <a:cs typeface="Lato"/>
              <a:sym typeface="Lato"/>
            </a:endParaRPr>
          </a:p>
          <a:p>
            <a:pPr marL="457200" lvl="0" indent="-311150" algn="l" rtl="0">
              <a:spcBef>
                <a:spcPts val="0"/>
              </a:spcBef>
              <a:spcAft>
                <a:spcPts val="0"/>
              </a:spcAft>
              <a:buClr>
                <a:srgbClr val="FFE322"/>
              </a:buClr>
              <a:buSzPts val="1300"/>
              <a:buFont typeface="Lato"/>
              <a:buChar char="●"/>
            </a:pPr>
            <a:r>
              <a:rPr lang="uk" sz="1300">
                <a:solidFill>
                  <a:schemeClr val="lt1"/>
                </a:solidFill>
                <a:latin typeface="Lato"/>
                <a:ea typeface="Lato"/>
                <a:cs typeface="Lato"/>
                <a:sym typeface="Lato"/>
              </a:rPr>
              <a:t>zmena veľkosti pomocou bilineárnej interpolácie</a:t>
            </a:r>
            <a:endParaRPr sz="1300">
              <a:solidFill>
                <a:schemeClr val="lt1"/>
              </a:solidFill>
              <a:latin typeface="Lato"/>
              <a:ea typeface="Lato"/>
              <a:cs typeface="Lato"/>
              <a:sym typeface="Lato"/>
            </a:endParaRPr>
          </a:p>
          <a:p>
            <a:pPr marL="457200" lvl="0" indent="-311150" algn="l" rtl="0">
              <a:spcBef>
                <a:spcPts val="0"/>
              </a:spcBef>
              <a:spcAft>
                <a:spcPts val="0"/>
              </a:spcAft>
              <a:buClr>
                <a:srgbClr val="FFE322"/>
              </a:buClr>
              <a:buSzPts val="1300"/>
              <a:buFont typeface="Lato"/>
              <a:buChar char="●"/>
            </a:pPr>
            <a:r>
              <a:rPr lang="uk" sz="1300">
                <a:solidFill>
                  <a:schemeClr val="lt1"/>
                </a:solidFill>
                <a:latin typeface="Lato"/>
                <a:ea typeface="Lato"/>
                <a:cs typeface="Lato"/>
                <a:sym typeface="Lato"/>
              </a:rPr>
              <a:t>náhodné javy (horizontálne preklopenie, zmeny jasu, kontrastu a sýtosti, rotácia, orezanie a zmena veľkosti obrázka)</a:t>
            </a:r>
            <a:endParaRPr sz="1300">
              <a:solidFill>
                <a:schemeClr val="lt1"/>
              </a:solidFill>
              <a:latin typeface="Lato"/>
              <a:ea typeface="Lato"/>
              <a:cs typeface="Lato"/>
              <a:sym typeface="Lato"/>
            </a:endParaRPr>
          </a:p>
          <a:p>
            <a:pPr marL="457200" lvl="0" indent="-311150" algn="l" rtl="0">
              <a:spcBef>
                <a:spcPts val="0"/>
              </a:spcBef>
              <a:spcAft>
                <a:spcPts val="0"/>
              </a:spcAft>
              <a:buClr>
                <a:srgbClr val="FFE322"/>
              </a:buClr>
              <a:buSzPts val="1300"/>
              <a:buFont typeface="Lato"/>
              <a:buChar char="●"/>
            </a:pPr>
            <a:r>
              <a:rPr lang="uk" sz="1300">
                <a:solidFill>
                  <a:schemeClr val="lt1"/>
                </a:solidFill>
                <a:latin typeface="Lato"/>
                <a:ea typeface="Lato"/>
                <a:cs typeface="Lato"/>
                <a:sym typeface="Lato"/>
              </a:rPr>
              <a:t>normalizácia pomocou vypočítaných z trénovaného datasetu priemeru a štandardnej odchýlky</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p:txBody>
      </p:sp>
      <p:sp>
        <p:nvSpPr>
          <p:cNvPr id="354" name="Google Shape;354;p26"/>
          <p:cNvSpPr/>
          <p:nvPr/>
        </p:nvSpPr>
        <p:spPr>
          <a:xfrm>
            <a:off x="559900" y="1571863"/>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55" name="Google Shape;355;p26"/>
          <p:cNvSpPr txBox="1"/>
          <p:nvPr/>
        </p:nvSpPr>
        <p:spPr>
          <a:xfrm>
            <a:off x="576100" y="1540963"/>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1</a:t>
            </a:r>
            <a:endParaRPr sz="1300">
              <a:solidFill>
                <a:schemeClr val="dk1"/>
              </a:solidFill>
              <a:latin typeface="Lato"/>
              <a:ea typeface="Lato"/>
              <a:cs typeface="Lato"/>
              <a:sym typeface="Lato"/>
            </a:endParaRPr>
          </a:p>
        </p:txBody>
      </p:sp>
      <p:sp>
        <p:nvSpPr>
          <p:cNvPr id="356" name="Google Shape;356;p26"/>
          <p:cNvSpPr/>
          <p:nvPr/>
        </p:nvSpPr>
        <p:spPr>
          <a:xfrm>
            <a:off x="987788" y="1635688"/>
            <a:ext cx="11250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7" name="Google Shape;357;p26"/>
          <p:cNvSpPr txBox="1"/>
          <p:nvPr/>
        </p:nvSpPr>
        <p:spPr>
          <a:xfrm>
            <a:off x="32675" y="1865500"/>
            <a:ext cx="16704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Augmentácia dát</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p:txBody>
      </p:sp>
      <p:sp>
        <p:nvSpPr>
          <p:cNvPr id="358" name="Google Shape;358;p26"/>
          <p:cNvSpPr/>
          <p:nvPr/>
        </p:nvSpPr>
        <p:spPr>
          <a:xfrm>
            <a:off x="6051648" y="1647475"/>
            <a:ext cx="9117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59" name="Google Shape;359;p26"/>
          <p:cNvSpPr/>
          <p:nvPr/>
        </p:nvSpPr>
        <p:spPr>
          <a:xfrm>
            <a:off x="7030850" y="1587313"/>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60" name="Google Shape;360;p26"/>
          <p:cNvSpPr txBox="1"/>
          <p:nvPr/>
        </p:nvSpPr>
        <p:spPr>
          <a:xfrm>
            <a:off x="7047050" y="1556413"/>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5</a:t>
            </a:r>
            <a:endParaRPr sz="1300">
              <a:solidFill>
                <a:schemeClr val="dk1"/>
              </a:solidFill>
              <a:latin typeface="Lato"/>
              <a:ea typeface="Lato"/>
              <a:cs typeface="Lato"/>
              <a:sym typeface="Lato"/>
            </a:endParaRPr>
          </a:p>
        </p:txBody>
      </p:sp>
      <p:sp>
        <p:nvSpPr>
          <p:cNvPr id="361" name="Google Shape;361;p26"/>
          <p:cNvSpPr txBox="1"/>
          <p:nvPr/>
        </p:nvSpPr>
        <p:spPr>
          <a:xfrm>
            <a:off x="6750050" y="1873213"/>
            <a:ext cx="8784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Focal loss</a:t>
            </a:r>
            <a:endParaRPr sz="1300">
              <a:solidFill>
                <a:schemeClr val="lt1"/>
              </a:solidFill>
              <a:latin typeface="Lato"/>
              <a:ea typeface="Lato"/>
              <a:cs typeface="Lato"/>
              <a:sym typeface="Lato"/>
            </a:endParaRPr>
          </a:p>
        </p:txBody>
      </p:sp>
      <p:sp>
        <p:nvSpPr>
          <p:cNvPr id="362" name="Google Shape;362;p26"/>
          <p:cNvSpPr/>
          <p:nvPr/>
        </p:nvSpPr>
        <p:spPr>
          <a:xfrm>
            <a:off x="7415150" y="1647475"/>
            <a:ext cx="878400" cy="165600"/>
          </a:xfrm>
          <a:prstGeom prst="rightArrow">
            <a:avLst>
              <a:gd name="adj1" fmla="val 50000"/>
              <a:gd name="adj2" fmla="val 50000"/>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63" name="Google Shape;363;p26"/>
          <p:cNvSpPr/>
          <p:nvPr/>
        </p:nvSpPr>
        <p:spPr>
          <a:xfrm>
            <a:off x="8361050" y="1587325"/>
            <a:ext cx="316800" cy="316800"/>
          </a:xfrm>
          <a:prstGeom prst="ellipse">
            <a:avLst/>
          </a:prstGeom>
          <a:solidFill>
            <a:srgbClr val="FFE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Lato"/>
              <a:ea typeface="Lato"/>
              <a:cs typeface="Lato"/>
              <a:sym typeface="Lato"/>
            </a:endParaRPr>
          </a:p>
        </p:txBody>
      </p:sp>
      <p:sp>
        <p:nvSpPr>
          <p:cNvPr id="364" name="Google Shape;364;p26"/>
          <p:cNvSpPr txBox="1"/>
          <p:nvPr/>
        </p:nvSpPr>
        <p:spPr>
          <a:xfrm>
            <a:off x="8377250" y="1556425"/>
            <a:ext cx="362700" cy="31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dk1"/>
                </a:solidFill>
                <a:latin typeface="Lato"/>
                <a:ea typeface="Lato"/>
                <a:cs typeface="Lato"/>
                <a:sym typeface="Lato"/>
              </a:rPr>
              <a:t>6</a:t>
            </a:r>
            <a:endParaRPr sz="1300">
              <a:solidFill>
                <a:schemeClr val="dk1"/>
              </a:solidFill>
              <a:latin typeface="Lato"/>
              <a:ea typeface="Lato"/>
              <a:cs typeface="Lato"/>
              <a:sym typeface="Lato"/>
            </a:endParaRPr>
          </a:p>
        </p:txBody>
      </p:sp>
      <p:sp>
        <p:nvSpPr>
          <p:cNvPr id="365" name="Google Shape;365;p26"/>
          <p:cNvSpPr txBox="1"/>
          <p:nvPr/>
        </p:nvSpPr>
        <p:spPr>
          <a:xfrm>
            <a:off x="7816850" y="1873225"/>
            <a:ext cx="1483500" cy="4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Adam optimizer</a:t>
            </a:r>
            <a:endParaRPr sz="1300">
              <a:solidFill>
                <a:schemeClr val="lt1"/>
              </a:solidFill>
              <a:latin typeface="Lato"/>
              <a:ea typeface="Lato"/>
              <a:cs typeface="Lato"/>
              <a:sym typeface="Lato"/>
            </a:endParaRPr>
          </a:p>
        </p:txBody>
      </p:sp>
      <p:sp>
        <p:nvSpPr>
          <p:cNvPr id="366" name="Google Shape;366;p26"/>
          <p:cNvSpPr txBox="1"/>
          <p:nvPr/>
        </p:nvSpPr>
        <p:spPr>
          <a:xfrm>
            <a:off x="6138950" y="1353850"/>
            <a:ext cx="6750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výstup</a:t>
            </a:r>
            <a:endParaRPr sz="1300">
              <a:solidFill>
                <a:schemeClr val="l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Technológie finálneho modelu</a:t>
            </a:r>
            <a:endParaRPr/>
          </a:p>
        </p:txBody>
      </p:sp>
      <p:sp>
        <p:nvSpPr>
          <p:cNvPr id="372" name="Google Shape;372;p27"/>
          <p:cNvSpPr txBox="1">
            <a:spLocks noGrp="1"/>
          </p:cNvSpPr>
          <p:nvPr>
            <p:ph type="body" idx="1"/>
          </p:nvPr>
        </p:nvSpPr>
        <p:spPr>
          <a:xfrm>
            <a:off x="1023300" y="1048500"/>
            <a:ext cx="6574500" cy="3869100"/>
          </a:xfrm>
          <a:prstGeom prst="rect">
            <a:avLst/>
          </a:prstGeom>
        </p:spPr>
        <p:txBody>
          <a:bodyPr spcFirstLastPara="1" wrap="square" lIns="91425" tIns="91425" rIns="91425" bIns="91425" anchor="t" anchorCtr="0">
            <a:normAutofit lnSpcReduction="20000"/>
          </a:bodyPr>
          <a:lstStyle/>
          <a:p>
            <a:pPr marL="457200" lvl="0" indent="-311150" algn="l" rtl="0">
              <a:lnSpc>
                <a:spcPct val="100000"/>
              </a:lnSpc>
              <a:spcBef>
                <a:spcPts val="0"/>
              </a:spcBef>
              <a:spcAft>
                <a:spcPts val="0"/>
              </a:spcAft>
              <a:buSzPts val="1300"/>
              <a:buChar char="●"/>
            </a:pPr>
            <a:r>
              <a:rPr lang="uk"/>
              <a:t>Reziduálne bloky – znížiť problém miznutia gradientov počas a urýchliť tréningový proces.</a:t>
            </a:r>
            <a:endParaRPr/>
          </a:p>
          <a:p>
            <a:pPr marL="457200" lvl="0" indent="0" algn="l" rtl="0">
              <a:lnSpc>
                <a:spcPct val="100000"/>
              </a:lnSpc>
              <a:spcBef>
                <a:spcPts val="0"/>
              </a:spcBef>
              <a:spcAft>
                <a:spcPts val="0"/>
              </a:spcAft>
              <a:buNone/>
            </a:pPr>
            <a:endParaRPr/>
          </a:p>
          <a:p>
            <a:pPr marL="457200" lvl="0" indent="-311150" algn="l" rtl="0">
              <a:lnSpc>
                <a:spcPct val="100000"/>
              </a:lnSpc>
              <a:spcBef>
                <a:spcPts val="0"/>
              </a:spcBef>
              <a:spcAft>
                <a:spcPts val="0"/>
              </a:spcAft>
              <a:buSzPts val="1300"/>
              <a:buChar char="●"/>
            </a:pPr>
            <a:r>
              <a:rPr lang="uk"/>
              <a:t>Augmentácia dát – pomáha prekonať triednu nevyváženosť a overfitting.</a:t>
            </a:r>
            <a:endParaRPr/>
          </a:p>
          <a:p>
            <a:pPr marL="457200" lvl="0" indent="0" algn="l" rtl="0">
              <a:lnSpc>
                <a:spcPct val="100000"/>
              </a:lnSpc>
              <a:spcBef>
                <a:spcPts val="0"/>
              </a:spcBef>
              <a:spcAft>
                <a:spcPts val="0"/>
              </a:spcAft>
              <a:buNone/>
            </a:pPr>
            <a:endParaRPr/>
          </a:p>
          <a:p>
            <a:pPr marL="457200" lvl="0" indent="-311150" algn="l" rtl="0">
              <a:lnSpc>
                <a:spcPct val="100000"/>
              </a:lnSpc>
              <a:spcBef>
                <a:spcPts val="0"/>
              </a:spcBef>
              <a:spcAft>
                <a:spcPts val="0"/>
              </a:spcAft>
              <a:buSzPts val="1300"/>
              <a:buChar char="●"/>
            </a:pPr>
            <a:r>
              <a:rPr lang="uk"/>
              <a:t>Learning rate scheduler – nám umožnil dynamicky obmedziť rýchlosť učenia, čo nám pomáha vyhnúť sa „prekročeniu“ optimálnych hodnôt.</a:t>
            </a:r>
            <a:endParaRPr/>
          </a:p>
          <a:p>
            <a:pPr marL="457200" lvl="0" indent="0" algn="l" rtl="0">
              <a:lnSpc>
                <a:spcPct val="100000"/>
              </a:lnSpc>
              <a:spcBef>
                <a:spcPts val="0"/>
              </a:spcBef>
              <a:spcAft>
                <a:spcPts val="0"/>
              </a:spcAft>
              <a:buNone/>
            </a:pPr>
            <a:endParaRPr/>
          </a:p>
          <a:p>
            <a:pPr marL="457200" lvl="0" indent="-311150" algn="l" rtl="0">
              <a:lnSpc>
                <a:spcPct val="100000"/>
              </a:lnSpc>
              <a:spcBef>
                <a:spcPts val="0"/>
              </a:spcBef>
              <a:spcAft>
                <a:spcPts val="0"/>
              </a:spcAft>
              <a:buSzPts val="1300"/>
              <a:buChar char="●"/>
            </a:pPr>
            <a:r>
              <a:rPr lang="uk"/>
              <a:t>Gradient clipping – zabraňuje príliš veľkým zmenám váh modelu spôsobených gradientovou explóziou.</a:t>
            </a:r>
            <a:endParaRPr/>
          </a:p>
          <a:p>
            <a:pPr marL="457200" lvl="0" indent="0" algn="l" rtl="0">
              <a:lnSpc>
                <a:spcPct val="100000"/>
              </a:lnSpc>
              <a:spcBef>
                <a:spcPts val="0"/>
              </a:spcBef>
              <a:spcAft>
                <a:spcPts val="0"/>
              </a:spcAft>
              <a:buNone/>
            </a:pPr>
            <a:endParaRPr/>
          </a:p>
          <a:p>
            <a:pPr marL="457200" lvl="0" indent="-311150" algn="l" rtl="0">
              <a:lnSpc>
                <a:spcPct val="100000"/>
              </a:lnSpc>
              <a:spcBef>
                <a:spcPts val="0"/>
              </a:spcBef>
              <a:spcAft>
                <a:spcPts val="0"/>
              </a:spcAft>
              <a:buSzPts val="1300"/>
              <a:buChar char="●"/>
            </a:pPr>
            <a:r>
              <a:rPr lang="uk"/>
              <a:t>Regularizácia s úbytkom vah – aby obmedziť rast váh a zabrániť nadmernému prispôsobeniu modelu.</a:t>
            </a:r>
            <a:endParaRPr/>
          </a:p>
          <a:p>
            <a:pPr marL="457200" lvl="0" indent="0" algn="l" rtl="0">
              <a:lnSpc>
                <a:spcPct val="100000"/>
              </a:lnSpc>
              <a:spcBef>
                <a:spcPts val="0"/>
              </a:spcBef>
              <a:spcAft>
                <a:spcPts val="0"/>
              </a:spcAft>
              <a:buNone/>
            </a:pPr>
            <a:endParaRPr/>
          </a:p>
          <a:p>
            <a:pPr marL="457200" lvl="0" indent="-311150" algn="l" rtl="0">
              <a:lnSpc>
                <a:spcPct val="100000"/>
              </a:lnSpc>
              <a:spcBef>
                <a:spcPts val="0"/>
              </a:spcBef>
              <a:spcAft>
                <a:spcPts val="0"/>
              </a:spcAft>
              <a:buSzPts val="1300"/>
              <a:buChar char="●"/>
            </a:pPr>
            <a:r>
              <a:rPr lang="uk"/>
              <a:t>Batch normalizácia – pomáha znižovať vnútorný posun kovariát a urýchľuje tréningový proces.</a:t>
            </a:r>
            <a:endParaRPr/>
          </a:p>
          <a:p>
            <a:pPr marL="457200" lvl="0" indent="0" algn="l" rtl="0">
              <a:lnSpc>
                <a:spcPct val="100000"/>
              </a:lnSpc>
              <a:spcBef>
                <a:spcPts val="0"/>
              </a:spcBef>
              <a:spcAft>
                <a:spcPts val="0"/>
              </a:spcAft>
              <a:buNone/>
            </a:pPr>
            <a:endParaRPr/>
          </a:p>
          <a:p>
            <a:pPr marL="457200" lvl="0" indent="-311150" algn="l" rtl="0">
              <a:lnSpc>
                <a:spcPct val="100000"/>
              </a:lnSpc>
              <a:spcBef>
                <a:spcPts val="0"/>
              </a:spcBef>
              <a:spcAft>
                <a:spcPts val="0"/>
              </a:spcAft>
              <a:buSzPts val="1300"/>
              <a:buChar char="●"/>
            </a:pPr>
            <a:r>
              <a:rPr lang="uk"/>
              <a:t>Dropout – pomáha predchádzať nadmernému vybaveniu náhodným vypadávaním jednotiek počas trénovania.</a:t>
            </a:r>
            <a:endParaRPr/>
          </a:p>
          <a:p>
            <a:pPr marL="457200" lvl="0" indent="0" algn="l" rtl="0">
              <a:lnSpc>
                <a:spcPct val="100000"/>
              </a:lnSpc>
              <a:spcBef>
                <a:spcPts val="0"/>
              </a:spcBef>
              <a:spcAft>
                <a:spcPts val="0"/>
              </a:spcAft>
              <a:buNone/>
            </a:pPr>
            <a:endParaRPr/>
          </a:p>
          <a:p>
            <a:pPr marL="457200" lvl="0" indent="-311150" algn="l" rtl="0">
              <a:lnSpc>
                <a:spcPct val="100000"/>
              </a:lnSpc>
              <a:spcBef>
                <a:spcPts val="0"/>
              </a:spcBef>
              <a:spcAft>
                <a:spcPts val="0"/>
              </a:spcAft>
              <a:buSzPts val="1300"/>
              <a:buChar char="●"/>
            </a:pPr>
            <a:r>
              <a:rPr lang="uk"/>
              <a:t>Focal loss funkcia – pomáha s nevyváženými dátami s ťažko zaraditeľných objektoch.</a:t>
            </a:r>
            <a:endParaRPr/>
          </a:p>
          <a:p>
            <a:pPr marL="457200" lvl="0" indent="0" algn="l" rtl="0">
              <a:lnSpc>
                <a:spcPct val="100000"/>
              </a:lnSpc>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8"/>
          <p:cNvSpPr txBox="1">
            <a:spLocks noGrp="1"/>
          </p:cNvSpPr>
          <p:nvPr>
            <p:ph type="title"/>
          </p:nvPr>
        </p:nvSpPr>
        <p:spPr>
          <a:xfrm>
            <a:off x="1085150" y="440925"/>
            <a:ext cx="3156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uk"/>
              <a:t>Experimenty s finálnym modelom</a:t>
            </a:r>
            <a:endParaRPr/>
          </a:p>
        </p:txBody>
      </p:sp>
      <p:sp>
        <p:nvSpPr>
          <p:cNvPr id="378" name="Google Shape;378;p28"/>
          <p:cNvSpPr txBox="1">
            <a:spLocks noGrp="1"/>
          </p:cNvSpPr>
          <p:nvPr>
            <p:ph type="body" idx="1"/>
          </p:nvPr>
        </p:nvSpPr>
        <p:spPr>
          <a:xfrm>
            <a:off x="465550" y="1412050"/>
            <a:ext cx="3658500" cy="3591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Väčší batch size -&gt; lepšie výsledky.</a:t>
            </a:r>
            <a:endParaRPr/>
          </a:p>
          <a:p>
            <a:pPr marL="0" lvl="0" indent="0" algn="l" rtl="0">
              <a:spcBef>
                <a:spcPts val="1200"/>
              </a:spcBef>
              <a:spcAft>
                <a:spcPts val="0"/>
              </a:spcAft>
              <a:buNone/>
            </a:pPr>
            <a:r>
              <a:rPr lang="uk"/>
              <a:t>10 epoch.</a:t>
            </a:r>
            <a:endParaRPr/>
          </a:p>
          <a:p>
            <a:pPr marL="0" lvl="0" indent="0" algn="l" rtl="0">
              <a:spcBef>
                <a:spcPts val="1200"/>
              </a:spcBef>
              <a:spcAft>
                <a:spcPts val="0"/>
              </a:spcAft>
              <a:buNone/>
            </a:pPr>
            <a:r>
              <a:rPr lang="uk"/>
              <a:t>Dobrý dropout probability by mohol výrazne znížiť pretrénovanie.</a:t>
            </a:r>
            <a:endParaRPr/>
          </a:p>
          <a:p>
            <a:pPr marL="0" lvl="0" indent="0" algn="l" rtl="0">
              <a:spcBef>
                <a:spcPts val="1200"/>
              </a:spcBef>
              <a:spcAft>
                <a:spcPts val="0"/>
              </a:spcAft>
              <a:buNone/>
            </a:pPr>
            <a:r>
              <a:rPr lang="uk"/>
              <a:t>Gradient clipping aby zabrániť „explodujúcemu” gradientu. </a:t>
            </a:r>
            <a:endParaRPr/>
          </a:p>
          <a:p>
            <a:pPr marL="0" lvl="0" indent="0" algn="l" rtl="0">
              <a:spcBef>
                <a:spcPts val="1200"/>
              </a:spcBef>
              <a:spcAft>
                <a:spcPts val="1200"/>
              </a:spcAft>
              <a:buNone/>
            </a:pPr>
            <a:r>
              <a:rPr lang="uk"/>
              <a:t>Najlepší počet snímkov je od 34 do 45.</a:t>
            </a:r>
            <a:endParaRPr/>
          </a:p>
        </p:txBody>
      </p:sp>
      <p:pic>
        <p:nvPicPr>
          <p:cNvPr id="379" name="Google Shape;379;p28"/>
          <p:cNvPicPr preferRelativeResize="0"/>
          <p:nvPr/>
        </p:nvPicPr>
        <p:blipFill>
          <a:blip r:embed="rId3">
            <a:alphaModFix/>
          </a:blip>
          <a:stretch>
            <a:fillRect/>
          </a:stretch>
        </p:blipFill>
        <p:spPr>
          <a:xfrm>
            <a:off x="4318926" y="335325"/>
            <a:ext cx="4559826" cy="1987275"/>
          </a:xfrm>
          <a:prstGeom prst="rect">
            <a:avLst/>
          </a:prstGeom>
          <a:noFill/>
          <a:ln>
            <a:noFill/>
          </a:ln>
        </p:spPr>
      </p:pic>
      <p:pic>
        <p:nvPicPr>
          <p:cNvPr id="380" name="Google Shape;380;p28"/>
          <p:cNvPicPr preferRelativeResize="0"/>
          <p:nvPr/>
        </p:nvPicPr>
        <p:blipFill>
          <a:blip r:embed="rId4">
            <a:alphaModFix/>
          </a:blip>
          <a:stretch>
            <a:fillRect/>
          </a:stretch>
        </p:blipFill>
        <p:spPr>
          <a:xfrm>
            <a:off x="4318925" y="2700000"/>
            <a:ext cx="4559825" cy="2009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29"/>
          <p:cNvSpPr txBox="1">
            <a:spLocks noGrp="1"/>
          </p:cNvSpPr>
          <p:nvPr>
            <p:ph type="title"/>
          </p:nvPr>
        </p:nvSpPr>
        <p:spPr>
          <a:xfrm>
            <a:off x="1125325" y="2590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Konečné výsledky</a:t>
            </a:r>
            <a:endParaRPr/>
          </a:p>
        </p:txBody>
      </p:sp>
      <p:pic>
        <p:nvPicPr>
          <p:cNvPr id="386" name="Google Shape;386;p29"/>
          <p:cNvPicPr preferRelativeResize="0"/>
          <p:nvPr/>
        </p:nvPicPr>
        <p:blipFill>
          <a:blip r:embed="rId3">
            <a:alphaModFix/>
          </a:blip>
          <a:stretch>
            <a:fillRect/>
          </a:stretch>
        </p:blipFill>
        <p:spPr>
          <a:xfrm>
            <a:off x="5415638" y="538875"/>
            <a:ext cx="2914650" cy="2314575"/>
          </a:xfrm>
          <a:prstGeom prst="rect">
            <a:avLst/>
          </a:prstGeom>
          <a:noFill/>
          <a:ln>
            <a:noFill/>
          </a:ln>
        </p:spPr>
      </p:pic>
      <p:pic>
        <p:nvPicPr>
          <p:cNvPr id="387" name="Google Shape;387;p29"/>
          <p:cNvPicPr preferRelativeResize="0"/>
          <p:nvPr/>
        </p:nvPicPr>
        <p:blipFill>
          <a:blip r:embed="rId4">
            <a:alphaModFix/>
          </a:blip>
          <a:stretch>
            <a:fillRect/>
          </a:stretch>
        </p:blipFill>
        <p:spPr>
          <a:xfrm>
            <a:off x="5631749" y="3342450"/>
            <a:ext cx="2482475" cy="1606325"/>
          </a:xfrm>
          <a:prstGeom prst="rect">
            <a:avLst/>
          </a:prstGeom>
          <a:noFill/>
          <a:ln>
            <a:noFill/>
          </a:ln>
        </p:spPr>
      </p:pic>
      <p:pic>
        <p:nvPicPr>
          <p:cNvPr id="388" name="Google Shape;388;p29"/>
          <p:cNvPicPr preferRelativeResize="0"/>
          <p:nvPr/>
        </p:nvPicPr>
        <p:blipFill rotWithShape="1">
          <a:blip r:embed="rId5">
            <a:alphaModFix/>
          </a:blip>
          <a:srcRect/>
          <a:stretch/>
        </p:blipFill>
        <p:spPr>
          <a:xfrm>
            <a:off x="1171675" y="1952479"/>
            <a:ext cx="2914650" cy="3078397"/>
          </a:xfrm>
          <a:prstGeom prst="rect">
            <a:avLst/>
          </a:prstGeom>
          <a:noFill/>
          <a:ln>
            <a:noFill/>
          </a:ln>
        </p:spPr>
      </p:pic>
      <p:sp>
        <p:nvSpPr>
          <p:cNvPr id="389" name="Google Shape;389;p29"/>
          <p:cNvSpPr txBox="1">
            <a:spLocks noGrp="1"/>
          </p:cNvSpPr>
          <p:nvPr>
            <p:ph type="body" idx="1"/>
          </p:nvPr>
        </p:nvSpPr>
        <p:spPr>
          <a:xfrm>
            <a:off x="1260100" y="778650"/>
            <a:ext cx="2737800" cy="12486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uk"/>
              <a:t>Väčšia veľkosť testovacieho setu.</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uk"/>
              <a:t>Prijateľné výsledky klasifikácie.</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uk"/>
              <a:t>Vysoký recall.</a:t>
            </a:r>
            <a:endParaRPr/>
          </a:p>
        </p:txBody>
      </p:sp>
      <p:sp>
        <p:nvSpPr>
          <p:cNvPr id="390" name="Google Shape;390;p29"/>
          <p:cNvSpPr txBox="1"/>
          <p:nvPr/>
        </p:nvSpPr>
        <p:spPr>
          <a:xfrm>
            <a:off x="6135125" y="117275"/>
            <a:ext cx="14757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Hyperparametre:</a:t>
            </a:r>
            <a:endParaRPr sz="1300">
              <a:solidFill>
                <a:schemeClr val="lt1"/>
              </a:solidFill>
              <a:latin typeface="Lato"/>
              <a:ea typeface="Lato"/>
              <a:cs typeface="Lato"/>
              <a:sym typeface="Lato"/>
            </a:endParaRPr>
          </a:p>
        </p:txBody>
      </p:sp>
      <p:sp>
        <p:nvSpPr>
          <p:cNvPr id="391" name="Google Shape;391;p29"/>
          <p:cNvSpPr txBox="1"/>
          <p:nvPr/>
        </p:nvSpPr>
        <p:spPr>
          <a:xfrm>
            <a:off x="6259025" y="2957550"/>
            <a:ext cx="131010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Loss a metriky:</a:t>
            </a:r>
            <a:endParaRPr sz="1300">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uk"/>
              <a:t>Komplikované veci a problémy</a:t>
            </a:r>
            <a:endParaRPr/>
          </a:p>
          <a:p>
            <a:pPr marL="0" lvl="0" indent="0" algn="l" rtl="0">
              <a:spcBef>
                <a:spcPts val="0"/>
              </a:spcBef>
              <a:spcAft>
                <a:spcPts val="0"/>
              </a:spcAft>
              <a:buNone/>
            </a:pPr>
            <a:endParaRPr/>
          </a:p>
        </p:txBody>
      </p:sp>
      <p:sp>
        <p:nvSpPr>
          <p:cNvPr id="397" name="Google Shape;397;p3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uk"/>
              <a:t>Nevyvážený dataset</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uk"/>
              <a:t>Ťažko viditeľný rozdiel medzi triedami </a:t>
            </a:r>
            <a:endParaRPr/>
          </a:p>
          <a:p>
            <a:pPr marL="0" lvl="0" indent="0" algn="l" rtl="0">
              <a:spcBef>
                <a:spcPts val="1200"/>
              </a:spcBef>
              <a:spcAft>
                <a:spcPts val="0"/>
              </a:spcAft>
              <a:buNone/>
            </a:pPr>
            <a:endParaRPr/>
          </a:p>
          <a:p>
            <a:pPr marL="457200" lvl="0" indent="-311150" algn="l" rtl="0">
              <a:spcBef>
                <a:spcPts val="1200"/>
              </a:spcBef>
              <a:spcAft>
                <a:spcPts val="0"/>
              </a:spcAft>
              <a:buSzPts val="1300"/>
              <a:buChar char="●"/>
            </a:pPr>
            <a:r>
              <a:rPr lang="uk"/>
              <a:t>Rýchle pretrénovanie</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uk"/>
              <a:t>Náročné na grafickú pamäť modely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1"/>
          <p:cNvSpPr txBox="1">
            <a:spLocks noGrp="1"/>
          </p:cNvSpPr>
          <p:nvPr>
            <p:ph type="title"/>
          </p:nvPr>
        </p:nvSpPr>
        <p:spPr>
          <a:xfrm>
            <a:off x="1204750" y="460350"/>
            <a:ext cx="24393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uk" sz="2150"/>
              <a:t>Ďalší pokrok</a:t>
            </a:r>
            <a:endParaRPr sz="2150"/>
          </a:p>
        </p:txBody>
      </p:sp>
      <p:sp>
        <p:nvSpPr>
          <p:cNvPr id="403" name="Google Shape;403;p31"/>
          <p:cNvSpPr txBox="1">
            <a:spLocks noGrp="1"/>
          </p:cNvSpPr>
          <p:nvPr>
            <p:ph type="body" idx="1"/>
          </p:nvPr>
        </p:nvSpPr>
        <p:spPr>
          <a:xfrm>
            <a:off x="1144300" y="1334425"/>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a:p>
            <a:pPr marL="457200" lvl="0" indent="-311150" algn="l" rtl="0">
              <a:spcBef>
                <a:spcPts val="1200"/>
              </a:spcBef>
              <a:spcAft>
                <a:spcPts val="0"/>
              </a:spcAft>
              <a:buSzPts val="1300"/>
              <a:buChar char="●"/>
            </a:pPr>
            <a:r>
              <a:rPr lang="uk"/>
              <a:t>Rozšírenie trénovacích dát.</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uk"/>
              <a:t>Ladenie hyperparametrov pre presnejšie výsledky. </a:t>
            </a:r>
            <a:endParaRPr/>
          </a:p>
          <a:p>
            <a:pPr marL="0" lvl="0" indent="0" algn="l" rtl="0">
              <a:spcBef>
                <a:spcPts val="1200"/>
              </a:spcBef>
              <a:spcAft>
                <a:spcPts val="0"/>
              </a:spcAft>
              <a:buNone/>
            </a:pPr>
            <a:endParaRPr/>
          </a:p>
          <a:p>
            <a:pPr marL="457200" lvl="0" indent="-311150" algn="l" rtl="0">
              <a:spcBef>
                <a:spcPts val="1200"/>
              </a:spcBef>
              <a:spcAft>
                <a:spcPts val="0"/>
              </a:spcAft>
              <a:buSzPts val="1300"/>
              <a:buChar char="●"/>
            </a:pPr>
            <a:r>
              <a:rPr lang="uk"/>
              <a:t>Skúmanie techník na identifikáciu špecifických oblastí vo videách z ultrazvuku (cenné poznatky a zlepšiť interpretovateľnosť predikcií modelu).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530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uk"/>
              <a:t>O našom tíme</a:t>
            </a:r>
            <a:endParaRPr/>
          </a:p>
        </p:txBody>
      </p:sp>
      <p:sp>
        <p:nvSpPr>
          <p:cNvPr id="141" name="Google Shape;141;p14"/>
          <p:cNvSpPr/>
          <p:nvPr/>
        </p:nvSpPr>
        <p:spPr>
          <a:xfrm>
            <a:off x="544325" y="2211375"/>
            <a:ext cx="1430676" cy="488646"/>
          </a:xfrm>
          <a:prstGeom prst="flowChartTerminator">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2" name="Google Shape;142;p14"/>
          <p:cNvSpPr txBox="1">
            <a:spLocks noGrp="1"/>
          </p:cNvSpPr>
          <p:nvPr>
            <p:ph type="body" idx="1"/>
          </p:nvPr>
        </p:nvSpPr>
        <p:spPr>
          <a:xfrm>
            <a:off x="540000" y="2211375"/>
            <a:ext cx="1451100" cy="488700"/>
          </a:xfrm>
          <a:prstGeom prst="rect">
            <a:avLst/>
          </a:prstGeom>
        </p:spPr>
        <p:txBody>
          <a:bodyPr spcFirstLastPara="1" wrap="square" lIns="91425" tIns="91425" rIns="91425" bIns="91425" anchor="ctr" anchorCtr="0">
            <a:normAutofit fontScale="92500"/>
          </a:bodyPr>
          <a:lstStyle/>
          <a:p>
            <a:pPr marL="0" lvl="0" indent="0" algn="ctr" rtl="0">
              <a:lnSpc>
                <a:spcPct val="100000"/>
              </a:lnSpc>
              <a:spcBef>
                <a:spcPts val="0"/>
              </a:spcBef>
              <a:spcAft>
                <a:spcPts val="0"/>
              </a:spcAft>
              <a:buNone/>
            </a:pPr>
            <a:r>
              <a:rPr lang="uk" b="1">
                <a:solidFill>
                  <a:schemeClr val="accent1"/>
                </a:solidFill>
                <a:latin typeface="Montserrat"/>
                <a:ea typeface="Montserrat"/>
                <a:cs typeface="Montserrat"/>
                <a:sym typeface="Montserrat"/>
              </a:rPr>
              <a:t>Roman Dzhulai</a:t>
            </a:r>
            <a:endParaRPr b="1">
              <a:solidFill>
                <a:schemeClr val="accent1"/>
              </a:solidFill>
              <a:latin typeface="Montserrat"/>
              <a:ea typeface="Montserrat"/>
              <a:cs typeface="Montserrat"/>
              <a:sym typeface="Montserrat"/>
            </a:endParaRPr>
          </a:p>
        </p:txBody>
      </p:sp>
      <p:sp>
        <p:nvSpPr>
          <p:cNvPr id="143" name="Google Shape;143;p14"/>
          <p:cNvSpPr/>
          <p:nvPr/>
        </p:nvSpPr>
        <p:spPr>
          <a:xfrm>
            <a:off x="2213375" y="2204550"/>
            <a:ext cx="1430676" cy="488646"/>
          </a:xfrm>
          <a:prstGeom prst="flowChartTerminator">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4" name="Google Shape;144;p14"/>
          <p:cNvSpPr txBox="1"/>
          <p:nvPr/>
        </p:nvSpPr>
        <p:spPr>
          <a:xfrm>
            <a:off x="2874175" y="1005550"/>
            <a:ext cx="3099600" cy="10422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1200"/>
              </a:spcAft>
              <a:buNone/>
            </a:pPr>
            <a:r>
              <a:rPr lang="uk" sz="1850" b="1">
                <a:solidFill>
                  <a:schemeClr val="lt1"/>
                </a:solidFill>
                <a:latin typeface="Montserrat"/>
                <a:ea typeface="Montserrat"/>
                <a:cs typeface="Montserrat"/>
                <a:sym typeface="Montserrat"/>
              </a:rPr>
              <a:t>Ing. Maroš Hliboký</a:t>
            </a:r>
            <a:br>
              <a:rPr lang="uk" sz="1850" b="1">
                <a:solidFill>
                  <a:schemeClr val="lt1"/>
                </a:solidFill>
                <a:latin typeface="Montserrat"/>
                <a:ea typeface="Montserrat"/>
                <a:cs typeface="Montserrat"/>
                <a:sym typeface="Montserrat"/>
              </a:rPr>
            </a:br>
            <a:r>
              <a:rPr lang="uk" sz="1650">
                <a:solidFill>
                  <a:schemeClr val="lt1"/>
                </a:solidFill>
                <a:latin typeface="Lato"/>
                <a:ea typeface="Lato"/>
                <a:cs typeface="Lato"/>
                <a:sym typeface="Lato"/>
              </a:rPr>
              <a:t>Mentor</a:t>
            </a:r>
            <a:endParaRPr sz="800">
              <a:solidFill>
                <a:schemeClr val="lt1"/>
              </a:solidFill>
              <a:latin typeface="Lato"/>
              <a:ea typeface="Lato"/>
              <a:cs typeface="Lato"/>
              <a:sym typeface="Lato"/>
            </a:endParaRPr>
          </a:p>
        </p:txBody>
      </p:sp>
      <p:sp>
        <p:nvSpPr>
          <p:cNvPr id="145" name="Google Shape;145;p14"/>
          <p:cNvSpPr txBox="1">
            <a:spLocks noGrp="1"/>
          </p:cNvSpPr>
          <p:nvPr>
            <p:ph type="body" idx="2"/>
          </p:nvPr>
        </p:nvSpPr>
        <p:spPr>
          <a:xfrm>
            <a:off x="2206500" y="2205375"/>
            <a:ext cx="1451100" cy="488700"/>
          </a:xfrm>
          <a:prstGeom prst="rect">
            <a:avLst/>
          </a:prstGeom>
        </p:spPr>
        <p:txBody>
          <a:bodyPr spcFirstLastPara="1" wrap="square" lIns="91425" tIns="91425" rIns="91425" bIns="91425" anchor="ctr" anchorCtr="0">
            <a:normAutofit fontScale="92500"/>
          </a:bodyPr>
          <a:lstStyle/>
          <a:p>
            <a:pPr marL="0" lvl="0" indent="0" algn="ctr" rtl="0">
              <a:lnSpc>
                <a:spcPct val="100000"/>
              </a:lnSpc>
              <a:spcBef>
                <a:spcPts val="0"/>
              </a:spcBef>
              <a:spcAft>
                <a:spcPts val="0"/>
              </a:spcAft>
              <a:buNone/>
            </a:pPr>
            <a:r>
              <a:rPr lang="uk" b="1">
                <a:solidFill>
                  <a:schemeClr val="accent1"/>
                </a:solidFill>
                <a:latin typeface="Montserrat"/>
                <a:ea typeface="Montserrat"/>
                <a:cs typeface="Montserrat"/>
                <a:sym typeface="Montserrat"/>
              </a:rPr>
              <a:t>Ivan Tkachenko</a:t>
            </a:r>
            <a:endParaRPr b="1">
              <a:solidFill>
                <a:schemeClr val="accent1"/>
              </a:solidFill>
              <a:latin typeface="Montserrat"/>
              <a:ea typeface="Montserrat"/>
              <a:cs typeface="Montserrat"/>
              <a:sym typeface="Montserrat"/>
            </a:endParaRPr>
          </a:p>
        </p:txBody>
      </p:sp>
      <p:sp>
        <p:nvSpPr>
          <p:cNvPr id="146" name="Google Shape;146;p14"/>
          <p:cNvSpPr/>
          <p:nvPr/>
        </p:nvSpPr>
        <p:spPr>
          <a:xfrm>
            <a:off x="3882450" y="2204550"/>
            <a:ext cx="1413450" cy="488646"/>
          </a:xfrm>
          <a:prstGeom prst="flowChartTerminator">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7" name="Google Shape;147;p14"/>
          <p:cNvSpPr txBox="1"/>
          <p:nvPr/>
        </p:nvSpPr>
        <p:spPr>
          <a:xfrm>
            <a:off x="3882300" y="2209375"/>
            <a:ext cx="1430700" cy="488700"/>
          </a:xfrm>
          <a:prstGeom prst="rect">
            <a:avLst/>
          </a:prstGeom>
          <a:noFill/>
          <a:ln>
            <a:noFill/>
          </a:ln>
        </p:spPr>
        <p:txBody>
          <a:bodyPr spcFirstLastPara="1" wrap="square" lIns="91425" tIns="91425" rIns="91425" bIns="91425" anchor="ctr" anchorCtr="0">
            <a:normAutofit fontScale="92500"/>
          </a:bodyPr>
          <a:lstStyle/>
          <a:p>
            <a:pPr marL="0" lvl="0" indent="0" algn="ctr" rtl="0">
              <a:spcBef>
                <a:spcPts val="0"/>
              </a:spcBef>
              <a:spcAft>
                <a:spcPts val="0"/>
              </a:spcAft>
              <a:buNone/>
            </a:pPr>
            <a:r>
              <a:rPr lang="uk" sz="1300" b="1">
                <a:solidFill>
                  <a:schemeClr val="accent1"/>
                </a:solidFill>
                <a:latin typeface="Montserrat"/>
                <a:ea typeface="Montserrat"/>
                <a:cs typeface="Montserrat"/>
                <a:sym typeface="Montserrat"/>
              </a:rPr>
              <a:t>Nikita Pohorilyi</a:t>
            </a:r>
            <a:endParaRPr sz="1300" b="1">
              <a:solidFill>
                <a:schemeClr val="accent1"/>
              </a:solidFill>
              <a:latin typeface="Montserrat"/>
              <a:ea typeface="Montserrat"/>
              <a:cs typeface="Montserrat"/>
              <a:sym typeface="Montserrat"/>
            </a:endParaRPr>
          </a:p>
        </p:txBody>
      </p:sp>
      <p:sp>
        <p:nvSpPr>
          <p:cNvPr id="148" name="Google Shape;148;p14"/>
          <p:cNvSpPr/>
          <p:nvPr/>
        </p:nvSpPr>
        <p:spPr>
          <a:xfrm>
            <a:off x="5565150" y="2211375"/>
            <a:ext cx="1413450" cy="488646"/>
          </a:xfrm>
          <a:prstGeom prst="flowChartTerminator">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9" name="Google Shape;149;p14"/>
          <p:cNvSpPr txBox="1"/>
          <p:nvPr/>
        </p:nvSpPr>
        <p:spPr>
          <a:xfrm>
            <a:off x="5551225" y="2211375"/>
            <a:ext cx="1413600" cy="488700"/>
          </a:xfrm>
          <a:prstGeom prst="rect">
            <a:avLst/>
          </a:prstGeom>
          <a:noFill/>
          <a:ln>
            <a:noFill/>
          </a:ln>
        </p:spPr>
        <p:txBody>
          <a:bodyPr spcFirstLastPara="1" wrap="square" lIns="91425" tIns="91425" rIns="91425" bIns="91425" anchor="ctr" anchorCtr="0">
            <a:normAutofit fontScale="92500"/>
          </a:bodyPr>
          <a:lstStyle/>
          <a:p>
            <a:pPr marL="0" lvl="0" indent="0" algn="ctr" rtl="0">
              <a:spcBef>
                <a:spcPts val="0"/>
              </a:spcBef>
              <a:spcAft>
                <a:spcPts val="0"/>
              </a:spcAft>
              <a:buNone/>
            </a:pPr>
            <a:r>
              <a:rPr lang="uk" sz="1300" b="1">
                <a:solidFill>
                  <a:schemeClr val="accent1"/>
                </a:solidFill>
                <a:latin typeface="Montserrat"/>
                <a:ea typeface="Montserrat"/>
                <a:cs typeface="Montserrat"/>
                <a:sym typeface="Montserrat"/>
              </a:rPr>
              <a:t>Dmytro Varich</a:t>
            </a:r>
            <a:endParaRPr sz="1300" b="1">
              <a:solidFill>
                <a:schemeClr val="accent1"/>
              </a:solidFill>
              <a:latin typeface="Montserrat"/>
              <a:ea typeface="Montserrat"/>
              <a:cs typeface="Montserrat"/>
              <a:sym typeface="Montserrat"/>
            </a:endParaRPr>
          </a:p>
        </p:txBody>
      </p:sp>
      <p:sp>
        <p:nvSpPr>
          <p:cNvPr id="150" name="Google Shape;150;p14"/>
          <p:cNvSpPr/>
          <p:nvPr/>
        </p:nvSpPr>
        <p:spPr>
          <a:xfrm>
            <a:off x="7220150" y="2204550"/>
            <a:ext cx="1430676" cy="488646"/>
          </a:xfrm>
          <a:prstGeom prst="flowChartTerminator">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1" name="Google Shape;151;p14"/>
          <p:cNvSpPr txBox="1"/>
          <p:nvPr/>
        </p:nvSpPr>
        <p:spPr>
          <a:xfrm>
            <a:off x="7159800" y="2205300"/>
            <a:ext cx="1573800" cy="488700"/>
          </a:xfrm>
          <a:prstGeom prst="rect">
            <a:avLst/>
          </a:prstGeom>
          <a:noFill/>
          <a:ln>
            <a:noFill/>
          </a:ln>
        </p:spPr>
        <p:txBody>
          <a:bodyPr spcFirstLastPara="1" wrap="square" lIns="91425" tIns="91425" rIns="91425" bIns="91425" anchor="ctr" anchorCtr="0">
            <a:normAutofit fontScale="92500"/>
          </a:bodyPr>
          <a:lstStyle/>
          <a:p>
            <a:pPr marL="0" lvl="0" indent="0" algn="ctr" rtl="0">
              <a:spcBef>
                <a:spcPts val="0"/>
              </a:spcBef>
              <a:spcAft>
                <a:spcPts val="0"/>
              </a:spcAft>
              <a:buNone/>
            </a:pPr>
            <a:r>
              <a:rPr lang="uk" sz="1300" b="1">
                <a:solidFill>
                  <a:schemeClr val="accent1"/>
                </a:solidFill>
                <a:latin typeface="Montserrat"/>
                <a:ea typeface="Montserrat"/>
                <a:cs typeface="Montserrat"/>
                <a:sym typeface="Montserrat"/>
              </a:rPr>
              <a:t>Dmytro Marchuk</a:t>
            </a:r>
            <a:endParaRPr sz="1300" b="1">
              <a:solidFill>
                <a:schemeClr val="accent1"/>
              </a:solidFill>
              <a:latin typeface="Montserrat"/>
              <a:ea typeface="Montserrat"/>
              <a:cs typeface="Montserrat"/>
              <a:sym typeface="Montserrat"/>
            </a:endParaRPr>
          </a:p>
        </p:txBody>
      </p:sp>
      <p:sp>
        <p:nvSpPr>
          <p:cNvPr id="152" name="Google Shape;152;p14"/>
          <p:cNvSpPr txBox="1"/>
          <p:nvPr/>
        </p:nvSpPr>
        <p:spPr>
          <a:xfrm>
            <a:off x="0" y="2708700"/>
            <a:ext cx="2139300" cy="24348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Systém pre pohodlnú tvorbu, trénovanie a testovanie modelov</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Dokumentácia</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Redaktor  článku</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Model s RAFT a model s reziduálnymi blokmi</a:t>
            </a:r>
            <a:endParaRPr sz="1300">
              <a:solidFill>
                <a:schemeClr val="lt1"/>
              </a:solidFill>
              <a:latin typeface="Lato"/>
              <a:ea typeface="Lato"/>
              <a:cs typeface="Lato"/>
              <a:sym typeface="Lato"/>
            </a:endParaRPr>
          </a:p>
        </p:txBody>
      </p:sp>
      <p:sp>
        <p:nvSpPr>
          <p:cNvPr id="153" name="Google Shape;153;p14"/>
          <p:cNvSpPr txBox="1"/>
          <p:nvPr/>
        </p:nvSpPr>
        <p:spPr>
          <a:xfrm>
            <a:off x="1975000" y="2691900"/>
            <a:ext cx="1873500" cy="243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Vykonávanie, popisovanie experimentov a testovanie modelov</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Pomoc s vývojom modelov</a:t>
            </a: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Redaktor článku</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p:txBody>
      </p:sp>
      <p:sp>
        <p:nvSpPr>
          <p:cNvPr id="154" name="Google Shape;154;p14"/>
          <p:cNvSpPr txBox="1"/>
          <p:nvPr/>
        </p:nvSpPr>
        <p:spPr>
          <a:xfrm>
            <a:off x="3641425" y="2708700"/>
            <a:ext cx="1923600" cy="24180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Teoretický popis riešenia, technológií</a:t>
            </a:r>
            <a:endParaRPr sz="1300">
              <a:solidFill>
                <a:schemeClr val="lt1"/>
              </a:solidFill>
              <a:latin typeface="Lato"/>
              <a:ea typeface="Lato"/>
              <a:cs typeface="Lato"/>
              <a:sym typeface="Lato"/>
            </a:endParaRPr>
          </a:p>
          <a:p>
            <a:pPr marL="457200" lvl="0" indent="0" algn="l" rtl="0">
              <a:spcBef>
                <a:spcPts val="0"/>
              </a:spcBef>
              <a:spcAft>
                <a:spcPts val="0"/>
              </a:spcAft>
              <a:buNone/>
            </a:pPr>
            <a:r>
              <a:rPr lang="uk" sz="1300">
                <a:solidFill>
                  <a:schemeClr val="lt1"/>
                </a:solidFill>
                <a:latin typeface="Lato"/>
                <a:ea typeface="Lato"/>
                <a:cs typeface="Lato"/>
                <a:sym typeface="Lato"/>
              </a:rPr>
              <a:t>a vyhľadávanie riešení</a:t>
            </a:r>
            <a:br>
              <a:rPr lang="uk" sz="1300">
                <a:solidFill>
                  <a:schemeClr val="lt1"/>
                </a:solidFill>
                <a:latin typeface="Lato"/>
                <a:ea typeface="Lato"/>
                <a:cs typeface="Lato"/>
                <a:sym typeface="Lato"/>
              </a:rPr>
            </a:b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Redaktor článku a prezentácie</a:t>
            </a:r>
            <a:endParaRPr sz="1300">
              <a:solidFill>
                <a:schemeClr val="lt1"/>
              </a:solidFill>
              <a:latin typeface="Lato"/>
              <a:ea typeface="Lato"/>
              <a:cs typeface="Lato"/>
              <a:sym typeface="Lato"/>
            </a:endParaRPr>
          </a:p>
        </p:txBody>
      </p:sp>
      <p:sp>
        <p:nvSpPr>
          <p:cNvPr id="155" name="Google Shape;155;p14"/>
          <p:cNvSpPr txBox="1"/>
          <p:nvPr/>
        </p:nvSpPr>
        <p:spPr>
          <a:xfrm>
            <a:off x="5346575" y="2700300"/>
            <a:ext cx="1873500" cy="24180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Analýza a popis datasetu a </a:t>
            </a:r>
            <a:r>
              <a:rPr lang="uk" sz="1200">
                <a:solidFill>
                  <a:srgbClr val="ECECEC"/>
                </a:solidFill>
                <a:latin typeface="Roboto"/>
                <a:ea typeface="Roboto"/>
                <a:cs typeface="Roboto"/>
                <a:sym typeface="Roboto"/>
              </a:rPr>
              <a:t>zodpovedný za medicínske </a:t>
            </a:r>
            <a:r>
              <a:rPr lang="uk" sz="1300">
                <a:solidFill>
                  <a:schemeClr val="lt1"/>
                </a:solidFill>
                <a:latin typeface="Lato"/>
                <a:ea typeface="Lato"/>
                <a:cs typeface="Lato"/>
                <a:sym typeface="Lato"/>
              </a:rPr>
              <a:t>technológie</a:t>
            </a:r>
            <a:br>
              <a:rPr lang="uk" sz="1300">
                <a:solidFill>
                  <a:schemeClr val="lt1"/>
                </a:solidFill>
                <a:latin typeface="Lato"/>
                <a:ea typeface="Lato"/>
                <a:cs typeface="Lato"/>
                <a:sym typeface="Lato"/>
              </a:rPr>
            </a:b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Redaktor článku a prezentácie</a:t>
            </a:r>
            <a:endParaRPr sz="1300">
              <a:solidFill>
                <a:schemeClr val="lt1"/>
              </a:solidFill>
              <a:latin typeface="Lato"/>
              <a:ea typeface="Lato"/>
              <a:cs typeface="Lato"/>
              <a:sym typeface="Lato"/>
            </a:endParaRPr>
          </a:p>
        </p:txBody>
      </p:sp>
      <p:sp>
        <p:nvSpPr>
          <p:cNvPr id="156" name="Google Shape;156;p14"/>
          <p:cNvSpPr txBox="1"/>
          <p:nvPr/>
        </p:nvSpPr>
        <p:spPr>
          <a:xfrm>
            <a:off x="6978600" y="2701875"/>
            <a:ext cx="1972500" cy="24180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Vývoj a testovanie rekurentného modelu</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457200" lvl="0" indent="-311150" algn="l" rtl="0">
              <a:spcBef>
                <a:spcPts val="0"/>
              </a:spcBef>
              <a:spcAft>
                <a:spcPts val="0"/>
              </a:spcAft>
              <a:buClr>
                <a:schemeClr val="lt1"/>
              </a:buClr>
              <a:buSzPts val="1300"/>
              <a:buFont typeface="Lato"/>
              <a:buChar char="●"/>
            </a:pPr>
            <a:r>
              <a:rPr lang="uk" sz="1300">
                <a:solidFill>
                  <a:schemeClr val="lt1"/>
                </a:solidFill>
                <a:latin typeface="Lato"/>
                <a:ea typeface="Lato"/>
                <a:cs typeface="Lato"/>
                <a:sym typeface="Lato"/>
              </a:rPr>
              <a:t>Počiatočná úprava datasetu</a:t>
            </a:r>
            <a:endParaRPr sz="1300">
              <a:solidFill>
                <a:schemeClr val="lt1"/>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32"/>
          <p:cNvSpPr txBox="1">
            <a:spLocks noGrp="1"/>
          </p:cNvSpPr>
          <p:nvPr>
            <p:ph type="title"/>
          </p:nvPr>
        </p:nvSpPr>
        <p:spPr>
          <a:xfrm>
            <a:off x="1238700" y="431425"/>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Záver</a:t>
            </a:r>
            <a:endParaRPr>
              <a:latin typeface="Arial"/>
              <a:ea typeface="Arial"/>
              <a:cs typeface="Arial"/>
              <a:sym typeface="Arial"/>
            </a:endParaRPr>
          </a:p>
        </p:txBody>
      </p:sp>
      <p:sp>
        <p:nvSpPr>
          <p:cNvPr id="409" name="Google Shape;409;p32"/>
          <p:cNvSpPr txBox="1">
            <a:spLocks noGrp="1"/>
          </p:cNvSpPr>
          <p:nvPr>
            <p:ph type="body" idx="1"/>
          </p:nvPr>
        </p:nvSpPr>
        <p:spPr>
          <a:xfrm>
            <a:off x="1052550" y="1257350"/>
            <a:ext cx="7038900" cy="32313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uk"/>
              <a:t>Krok vpred v automatizovanej detekcii kĺžu pľúc pomocou hlbokého učenia. </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uk"/>
              <a:t>Riešenie na detekciu kĺžu pľúc na ultrazvuku.</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uk"/>
              <a:t>Výskum dal nám veľa skúseností s používaním rôznych technológií pri práci s CNN, s nezbalansovaným datasetom, video dátami, a medicínskymi nuansami.</a:t>
            </a:r>
            <a:endParaRPr/>
          </a:p>
          <a:p>
            <a:pPr marL="457200" lvl="0" indent="0" algn="l" rtl="0">
              <a:spcBef>
                <a:spcPts val="1200"/>
              </a:spcBef>
              <a:spcAft>
                <a:spcPts val="0"/>
              </a:spcAft>
              <a:buNone/>
            </a:pPr>
            <a:endParaRPr/>
          </a:p>
          <a:p>
            <a:pPr marL="457200" lvl="0" indent="-311150" algn="l" rtl="0">
              <a:spcBef>
                <a:spcPts val="1200"/>
              </a:spcBef>
              <a:spcAft>
                <a:spcPts val="0"/>
              </a:spcAft>
              <a:buSzPts val="1300"/>
              <a:buChar char="●"/>
            </a:pPr>
            <a:r>
              <a:rPr lang="uk"/>
              <a:t>Toto úsilie by mohlo viesť k ešte presnejším a spoľahlivejším systémom automatickej detekcie pneumothoraxu a iných hrudných ochorení.</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3"/>
          <p:cNvSpPr txBox="1">
            <a:spLocks noGrp="1"/>
          </p:cNvSpPr>
          <p:nvPr>
            <p:ph type="title"/>
          </p:nvPr>
        </p:nvSpPr>
        <p:spPr>
          <a:xfrm>
            <a:off x="1297500" y="6534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sz="2200"/>
              <a:t>Poďakovanie</a:t>
            </a:r>
            <a:endParaRPr sz="2200"/>
          </a:p>
          <a:p>
            <a:pPr marL="0" lvl="0" indent="0" algn="l" rtl="0">
              <a:spcBef>
                <a:spcPts val="0"/>
              </a:spcBef>
              <a:spcAft>
                <a:spcPts val="0"/>
              </a:spcAft>
              <a:buNone/>
            </a:pPr>
            <a:endParaRPr sz="2200"/>
          </a:p>
        </p:txBody>
      </p:sp>
      <p:sp>
        <p:nvSpPr>
          <p:cNvPr id="415" name="Google Shape;415;p3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sz="2150">
                <a:latin typeface="Montserrat"/>
                <a:ea typeface="Montserrat"/>
                <a:cs typeface="Montserrat"/>
                <a:sym typeface="Montserrat"/>
              </a:rPr>
              <a:t>Ing. Maroš Hliboký, ďakujeme za poradenstvo a pomoc pri výskume.</a:t>
            </a:r>
            <a:endParaRPr sz="2150">
              <a:latin typeface="Montserrat"/>
              <a:ea typeface="Montserrat"/>
              <a:cs typeface="Montserrat"/>
              <a:sym typeface="Montserrat"/>
            </a:endParaRPr>
          </a:p>
          <a:p>
            <a:pPr marL="0" lvl="0" indent="0" algn="l" rtl="0">
              <a:spcBef>
                <a:spcPts val="1200"/>
              </a:spcBef>
              <a:spcAft>
                <a:spcPts val="0"/>
              </a:spcAft>
              <a:buNone/>
            </a:pPr>
            <a:r>
              <a:rPr lang="uk" sz="2150">
                <a:latin typeface="Montserrat"/>
                <a:ea typeface="Montserrat"/>
                <a:cs typeface="Montserrat"/>
                <a:sym typeface="Montserrat"/>
              </a:rPr>
              <a:t>Taktiež by sme sa chceli poďakovať Technickej univerzite v Košiciach za poskytnutie prístupu ku GPU počas trvania výskumu.</a:t>
            </a:r>
            <a:endParaRPr sz="2150">
              <a:latin typeface="Montserrat"/>
              <a:ea typeface="Montserrat"/>
              <a:cs typeface="Montserrat"/>
              <a:sym typeface="Montserrat"/>
            </a:endParaRPr>
          </a:p>
          <a:p>
            <a:pPr marL="0" lvl="0" indent="0" algn="l" rtl="0">
              <a:spcBef>
                <a:spcPts val="1200"/>
              </a:spcBef>
              <a:spcAft>
                <a:spcPts val="1200"/>
              </a:spcAft>
              <a:buNone/>
            </a:pPr>
            <a:endParaRPr sz="24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Čo je cieľom výskumu našej práce?</a:t>
            </a:r>
            <a:endParaRPr/>
          </a:p>
        </p:txBody>
      </p:sp>
      <p:sp>
        <p:nvSpPr>
          <p:cNvPr id="162" name="Google Shape;162;p15"/>
          <p:cNvSpPr txBox="1">
            <a:spLocks noGrp="1"/>
          </p:cNvSpPr>
          <p:nvPr>
            <p:ph type="body" idx="1"/>
          </p:nvPr>
        </p:nvSpPr>
        <p:spPr>
          <a:xfrm>
            <a:off x="1496225" y="1447413"/>
            <a:ext cx="39426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sz="1200">
                <a:solidFill>
                  <a:srgbClr val="ECECEC"/>
                </a:solidFill>
                <a:latin typeface="Roboto"/>
                <a:ea typeface="Roboto"/>
                <a:cs typeface="Roboto"/>
                <a:sym typeface="Roboto"/>
              </a:rPr>
              <a:t>      Cieľom tejto práce o klasifikácii dýchania pľúc bolo vyvinúť účinný systém, ktorý by na základe analýzy ultrazvukových údajov dokázal presne a spoľahlivo zistiť </a:t>
            </a:r>
            <a:r>
              <a:rPr lang="uk" sz="1200">
                <a:solidFill>
                  <a:schemeClr val="accent2"/>
                </a:solidFill>
                <a:latin typeface="Roboto"/>
                <a:ea typeface="Roboto"/>
                <a:cs typeface="Roboto"/>
                <a:sym typeface="Roboto"/>
              </a:rPr>
              <a:t>prítomnosť</a:t>
            </a:r>
            <a:r>
              <a:rPr lang="uk" sz="1200">
                <a:solidFill>
                  <a:srgbClr val="ECECEC"/>
                </a:solidFill>
                <a:latin typeface="Roboto"/>
                <a:ea typeface="Roboto"/>
                <a:cs typeface="Roboto"/>
                <a:sym typeface="Roboto"/>
              </a:rPr>
              <a:t> alebo </a:t>
            </a:r>
            <a:r>
              <a:rPr lang="uk" sz="1200">
                <a:solidFill>
                  <a:schemeClr val="accent6"/>
                </a:solidFill>
                <a:latin typeface="Roboto"/>
                <a:ea typeface="Roboto"/>
                <a:cs typeface="Roboto"/>
                <a:sym typeface="Roboto"/>
              </a:rPr>
              <a:t>neprítomnosť</a:t>
            </a:r>
            <a:r>
              <a:rPr lang="uk" sz="1200">
                <a:solidFill>
                  <a:srgbClr val="ECECEC"/>
                </a:solidFill>
                <a:latin typeface="Roboto"/>
                <a:ea typeface="Roboto"/>
                <a:cs typeface="Roboto"/>
                <a:sym typeface="Roboto"/>
              </a:rPr>
              <a:t> skĺznutia pľúc (lung sliding).</a:t>
            </a:r>
            <a:endParaRPr sz="1200">
              <a:solidFill>
                <a:srgbClr val="ECECEC"/>
              </a:solidFill>
              <a:latin typeface="Roboto"/>
              <a:ea typeface="Roboto"/>
              <a:cs typeface="Roboto"/>
              <a:sym typeface="Roboto"/>
            </a:endParaRPr>
          </a:p>
          <a:p>
            <a:pPr marL="0" lvl="0" indent="0" algn="l" rtl="0">
              <a:spcBef>
                <a:spcPts val="1200"/>
              </a:spcBef>
              <a:spcAft>
                <a:spcPts val="0"/>
              </a:spcAft>
              <a:buNone/>
            </a:pPr>
            <a:endParaRPr sz="1200">
              <a:solidFill>
                <a:srgbClr val="ECECEC"/>
              </a:solidFill>
              <a:latin typeface="Roboto"/>
              <a:ea typeface="Roboto"/>
              <a:cs typeface="Roboto"/>
              <a:sym typeface="Roboto"/>
            </a:endParaRPr>
          </a:p>
          <a:p>
            <a:pPr marL="0" lvl="0" indent="0" algn="l" rtl="0">
              <a:spcBef>
                <a:spcPts val="1200"/>
              </a:spcBef>
              <a:spcAft>
                <a:spcPts val="1200"/>
              </a:spcAft>
              <a:buNone/>
            </a:pPr>
            <a:r>
              <a:rPr lang="uk" sz="1200">
                <a:latin typeface="Roboto"/>
                <a:ea typeface="Roboto"/>
                <a:cs typeface="Roboto"/>
                <a:sym typeface="Roboto"/>
              </a:rPr>
              <a:t>      </a:t>
            </a:r>
            <a:r>
              <a:rPr lang="uk" sz="1200">
                <a:solidFill>
                  <a:srgbClr val="00FFFF"/>
                </a:solidFill>
                <a:latin typeface="Roboto"/>
                <a:ea typeface="Roboto"/>
                <a:cs typeface="Roboto"/>
                <a:sym typeface="Roboto"/>
              </a:rPr>
              <a:t>Pneumotorax</a:t>
            </a:r>
            <a:r>
              <a:rPr lang="uk" sz="1200">
                <a:latin typeface="Roboto"/>
                <a:ea typeface="Roboto"/>
                <a:cs typeface="Roboto"/>
                <a:sym typeface="Roboto"/>
              </a:rPr>
              <a:t> nastáva v prípade, ak sa do pleurálnej dutiny hrudníka dostane vzduch. Nahromadenie a zvýšený tlak vzduchu spôsobí kolaps pľúc, poruchu dýchania a cirkulácie krvi.</a:t>
            </a:r>
            <a:endParaRPr sz="1200">
              <a:latin typeface="Roboto"/>
              <a:ea typeface="Roboto"/>
              <a:cs typeface="Roboto"/>
              <a:sym typeface="Roboto"/>
            </a:endParaRPr>
          </a:p>
        </p:txBody>
      </p:sp>
      <p:pic>
        <p:nvPicPr>
          <p:cNvPr id="163" name="Google Shape;163;p15" title="File:Info-icon.svg - Wikipedia"/>
          <p:cNvPicPr preferRelativeResize="0"/>
          <p:nvPr/>
        </p:nvPicPr>
        <p:blipFill rotWithShape="1">
          <a:blip r:embed="rId3">
            <a:alphaModFix/>
          </a:blip>
          <a:srcRect t="-4832" r="-5663"/>
          <a:stretch/>
        </p:blipFill>
        <p:spPr>
          <a:xfrm>
            <a:off x="440900" y="2899425"/>
            <a:ext cx="856602" cy="849874"/>
          </a:xfrm>
          <a:prstGeom prst="rect">
            <a:avLst/>
          </a:prstGeom>
          <a:noFill/>
          <a:ln>
            <a:noFill/>
          </a:ln>
        </p:spPr>
      </p:pic>
      <p:pic>
        <p:nvPicPr>
          <p:cNvPr id="164" name="Google Shape;164;p15"/>
          <p:cNvPicPr preferRelativeResize="0"/>
          <p:nvPr/>
        </p:nvPicPr>
        <p:blipFill>
          <a:blip r:embed="rId4">
            <a:alphaModFix/>
          </a:blip>
          <a:stretch>
            <a:fillRect/>
          </a:stretch>
        </p:blipFill>
        <p:spPr>
          <a:xfrm>
            <a:off x="5740525" y="1605075"/>
            <a:ext cx="2595875" cy="2595875"/>
          </a:xfrm>
          <a:prstGeom prst="rect">
            <a:avLst/>
          </a:prstGeom>
          <a:noFill/>
          <a:ln>
            <a:noFill/>
          </a:ln>
          <a:effectLst>
            <a:outerShdw blurRad="128588" dist="38100" dir="5400000" algn="bl" rotWithShape="0">
              <a:srgbClr val="000000">
                <a:alpha val="50000"/>
              </a:srgbClr>
            </a:outerShdw>
            <a:reflection stA="55000" endPos="5000" dist="28575" dir="5400000" fadeDir="5400012" sy="-100000" algn="bl" rotWithShape="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71" name="Google Shape;171;p16"/>
          <p:cNvSpPr/>
          <p:nvPr/>
        </p:nvSpPr>
        <p:spPr>
          <a:xfrm>
            <a:off x="5428125" y="1429850"/>
            <a:ext cx="3609600" cy="32406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9" name="Google Shape;169;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uk" b="1"/>
              <a:t>Dataset </a:t>
            </a:r>
            <a:r>
              <a:rPr lang="uk"/>
              <a:t>na detekciu </a:t>
            </a:r>
            <a:r>
              <a:rPr lang="uk" b="1">
                <a:solidFill>
                  <a:schemeClr val="accent2"/>
                </a:solidFill>
              </a:rPr>
              <a:t>prítomnosti</a:t>
            </a:r>
            <a:r>
              <a:rPr lang="uk" b="1"/>
              <a:t> </a:t>
            </a:r>
            <a:r>
              <a:rPr lang="uk"/>
              <a:t>alebo </a:t>
            </a:r>
            <a:r>
              <a:rPr lang="uk" b="1">
                <a:solidFill>
                  <a:schemeClr val="accent6"/>
                </a:solidFill>
              </a:rPr>
              <a:t>neprítomnosti</a:t>
            </a:r>
            <a:r>
              <a:rPr lang="uk" b="1"/>
              <a:t> </a:t>
            </a:r>
            <a:r>
              <a:rPr lang="uk"/>
              <a:t>klzkosti pľúc</a:t>
            </a:r>
            <a:endParaRPr/>
          </a:p>
        </p:txBody>
      </p:sp>
      <p:sp>
        <p:nvSpPr>
          <p:cNvPr id="170" name="Google Shape;170;p16"/>
          <p:cNvSpPr txBox="1">
            <a:spLocks noGrp="1"/>
          </p:cNvSpPr>
          <p:nvPr>
            <p:ph type="body" idx="1"/>
          </p:nvPr>
        </p:nvSpPr>
        <p:spPr>
          <a:xfrm>
            <a:off x="840300" y="1429850"/>
            <a:ext cx="4346700" cy="3240600"/>
          </a:xfrm>
          <a:prstGeom prst="rect">
            <a:avLst/>
          </a:prstGeom>
        </p:spPr>
        <p:txBody>
          <a:bodyPr spcFirstLastPara="1" wrap="square" lIns="91425" tIns="91425" rIns="91425" bIns="91425" anchor="t" anchorCtr="0">
            <a:normAutofit fontScale="85000" lnSpcReduction="20000"/>
          </a:bodyPr>
          <a:lstStyle/>
          <a:p>
            <a:pPr marL="457200" lvl="0" indent="0" algn="l" rtl="0">
              <a:spcBef>
                <a:spcPts val="0"/>
              </a:spcBef>
              <a:spcAft>
                <a:spcPts val="0"/>
              </a:spcAft>
              <a:buNone/>
            </a:pPr>
            <a:r>
              <a:rPr lang="uk" sz="1516" b="1">
                <a:solidFill>
                  <a:schemeClr val="lt2"/>
                </a:solidFill>
                <a:latin typeface="Arial"/>
                <a:ea typeface="Arial"/>
                <a:cs typeface="Arial"/>
                <a:sym typeface="Arial"/>
              </a:rPr>
              <a:t>Ultrazvukové videá</a:t>
            </a:r>
            <a:br>
              <a:rPr lang="uk"/>
            </a:br>
            <a:r>
              <a:rPr lang="uk" sz="1050" b="1" u="sng"/>
              <a:t>171</a:t>
            </a:r>
            <a:r>
              <a:rPr lang="uk" sz="1050"/>
              <a:t> ultrazvukových videí pľúcnych vyšetrení od pacientov.</a:t>
            </a:r>
            <a:br>
              <a:rPr lang="uk"/>
            </a:br>
            <a:endParaRPr/>
          </a:p>
          <a:p>
            <a:pPr marL="457200" lvl="0" indent="0" algn="l" rtl="0">
              <a:spcBef>
                <a:spcPts val="1200"/>
              </a:spcBef>
              <a:spcAft>
                <a:spcPts val="0"/>
              </a:spcAft>
              <a:buNone/>
            </a:pPr>
            <a:r>
              <a:rPr lang="uk" sz="1516" b="1">
                <a:solidFill>
                  <a:schemeClr val="lt2"/>
                </a:solidFill>
                <a:latin typeface="Arial"/>
                <a:ea typeface="Arial"/>
                <a:cs typeface="Arial"/>
                <a:sym typeface="Arial"/>
              </a:rPr>
              <a:t>Charakteristiky snímok</a:t>
            </a:r>
            <a:br>
              <a:rPr lang="uk"/>
            </a:br>
            <a:r>
              <a:rPr lang="uk" sz="1083"/>
              <a:t>Každé video obsahuje </a:t>
            </a:r>
            <a:r>
              <a:rPr lang="uk" sz="1083" b="1" u="sng"/>
              <a:t>20</a:t>
            </a:r>
            <a:r>
              <a:rPr lang="uk" sz="1083"/>
              <a:t> až približne </a:t>
            </a:r>
            <a:r>
              <a:rPr lang="uk" sz="1083" b="1" u="sng"/>
              <a:t>900</a:t>
            </a:r>
            <a:r>
              <a:rPr lang="uk" sz="1083">
                <a:solidFill>
                  <a:srgbClr val="FF9900"/>
                </a:solidFill>
              </a:rPr>
              <a:t> </a:t>
            </a:r>
            <a:r>
              <a:rPr lang="uk" sz="1083"/>
              <a:t>snímok v odtieňoch sivej.</a:t>
            </a:r>
            <a:endParaRPr sz="1083"/>
          </a:p>
          <a:p>
            <a:pPr marL="457200" lvl="0" indent="0" algn="l" rtl="0">
              <a:spcBef>
                <a:spcPts val="1200"/>
              </a:spcBef>
              <a:spcAft>
                <a:spcPts val="0"/>
              </a:spcAft>
              <a:buNone/>
            </a:pPr>
            <a:r>
              <a:rPr lang="uk" sz="1516" b="1">
                <a:solidFill>
                  <a:schemeClr val="lt2"/>
                </a:solidFill>
                <a:latin typeface="Arial"/>
                <a:ea typeface="Arial"/>
                <a:cs typeface="Arial"/>
                <a:sym typeface="Arial"/>
              </a:rPr>
              <a:t>Rozdelenie dát</a:t>
            </a:r>
            <a:br>
              <a:rPr lang="uk"/>
            </a:br>
            <a:r>
              <a:rPr lang="uk" sz="1050"/>
              <a:t>Pre experimenty sme používali</a:t>
            </a:r>
            <a:r>
              <a:rPr lang="uk" sz="1050" b="1"/>
              <a:t> </a:t>
            </a:r>
            <a:r>
              <a:rPr lang="uk" sz="1050" b="1" u="sng"/>
              <a:t>60%</a:t>
            </a:r>
            <a:r>
              <a:rPr lang="uk" sz="1050"/>
              <a:t> trénovacie dáta, </a:t>
            </a:r>
            <a:r>
              <a:rPr lang="uk" sz="1050" b="1" u="sng"/>
              <a:t>20%</a:t>
            </a:r>
            <a:r>
              <a:rPr lang="uk" sz="1050"/>
              <a:t> validačné dáta a </a:t>
            </a:r>
            <a:r>
              <a:rPr lang="uk" sz="1050" b="1" u="sng"/>
              <a:t>20%</a:t>
            </a:r>
            <a:r>
              <a:rPr lang="uk" sz="1050"/>
              <a:t> testovacie dáta. Pre finálne testovanie modelov sme používali </a:t>
            </a:r>
            <a:r>
              <a:rPr lang="uk" sz="1050" b="1" u="sng"/>
              <a:t>25%</a:t>
            </a:r>
            <a:r>
              <a:rPr lang="uk" sz="1050"/>
              <a:t> testovacie dáta a </a:t>
            </a:r>
            <a:r>
              <a:rPr lang="uk" sz="1050" b="1" u="sng"/>
              <a:t>75%</a:t>
            </a:r>
            <a:r>
              <a:rPr lang="uk" sz="1050"/>
              <a:t> trénovacie dáta.</a:t>
            </a:r>
            <a:endParaRPr sz="1050"/>
          </a:p>
          <a:p>
            <a:pPr marL="457200" lvl="0" indent="0" algn="l" rtl="0">
              <a:spcBef>
                <a:spcPts val="1200"/>
              </a:spcBef>
              <a:spcAft>
                <a:spcPts val="0"/>
              </a:spcAft>
              <a:buNone/>
            </a:pPr>
            <a:r>
              <a:rPr lang="uk" sz="1600" b="1">
                <a:solidFill>
                  <a:schemeClr val="lt2"/>
                </a:solidFill>
                <a:latin typeface="Arial"/>
                <a:ea typeface="Arial"/>
                <a:cs typeface="Arial"/>
                <a:sym typeface="Arial"/>
              </a:rPr>
              <a:t>Lung sliding present</a:t>
            </a:r>
            <a:br>
              <a:rPr lang="uk"/>
            </a:br>
            <a:r>
              <a:rPr lang="uk" sz="1050"/>
              <a:t>Indikuje bežný pohyb pľúc počas dýchania. Obsahuje </a:t>
            </a:r>
            <a:r>
              <a:rPr lang="uk" sz="1050" b="1" u="sng"/>
              <a:t>32</a:t>
            </a:r>
            <a:r>
              <a:rPr lang="uk" sz="1050" b="1"/>
              <a:t> </a:t>
            </a:r>
            <a:r>
              <a:rPr lang="uk" sz="1050"/>
              <a:t>videí.</a:t>
            </a:r>
            <a:br>
              <a:rPr lang="uk" sz="1050"/>
            </a:br>
            <a:endParaRPr sz="1050"/>
          </a:p>
          <a:p>
            <a:pPr marL="457200" lvl="0" indent="0" algn="l" rtl="0">
              <a:spcBef>
                <a:spcPts val="1200"/>
              </a:spcBef>
              <a:spcAft>
                <a:spcPts val="1200"/>
              </a:spcAft>
              <a:buNone/>
            </a:pPr>
            <a:r>
              <a:rPr lang="uk" sz="1500" b="1">
                <a:solidFill>
                  <a:schemeClr val="lt2"/>
                </a:solidFill>
                <a:latin typeface="Arial"/>
                <a:ea typeface="Arial"/>
                <a:cs typeface="Arial"/>
                <a:sym typeface="Arial"/>
              </a:rPr>
              <a:t>Lung sliding absent</a:t>
            </a:r>
            <a:br>
              <a:rPr lang="uk"/>
            </a:br>
            <a:r>
              <a:rPr lang="uk" sz="1050"/>
              <a:t>Indikuje absenciu pohybu pľúc počas dýchania, čo môže predstavovať riziko pre pacienta. Obsahuje </a:t>
            </a:r>
            <a:r>
              <a:rPr lang="uk" sz="1050" b="1" u="sng"/>
              <a:t>139</a:t>
            </a:r>
            <a:r>
              <a:rPr lang="uk" sz="1050" b="1">
                <a:solidFill>
                  <a:srgbClr val="FFFF00"/>
                </a:solidFill>
              </a:rPr>
              <a:t> </a:t>
            </a:r>
            <a:r>
              <a:rPr lang="uk" sz="1050"/>
              <a:t>videí.</a:t>
            </a:r>
            <a:endParaRPr sz="1050"/>
          </a:p>
        </p:txBody>
      </p:sp>
      <p:sp>
        <p:nvSpPr>
          <p:cNvPr id="173" name="Google Shape;173;p16"/>
          <p:cNvSpPr txBox="1"/>
          <p:nvPr/>
        </p:nvSpPr>
        <p:spPr>
          <a:xfrm>
            <a:off x="5687070" y="4260175"/>
            <a:ext cx="1381500" cy="41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uk" sz="1300" b="1">
                <a:solidFill>
                  <a:schemeClr val="accent2"/>
                </a:solidFill>
              </a:rPr>
              <a:t>ls_p</a:t>
            </a:r>
            <a:endParaRPr sz="1300" b="1">
              <a:solidFill>
                <a:schemeClr val="accent2"/>
              </a:solidFill>
            </a:endParaRPr>
          </a:p>
        </p:txBody>
      </p:sp>
      <p:sp>
        <p:nvSpPr>
          <p:cNvPr id="174" name="Google Shape;174;p16"/>
          <p:cNvSpPr txBox="1"/>
          <p:nvPr/>
        </p:nvSpPr>
        <p:spPr>
          <a:xfrm>
            <a:off x="7437552" y="4260175"/>
            <a:ext cx="1511100" cy="41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uk" sz="1300" b="1">
                <a:solidFill>
                  <a:schemeClr val="accent6"/>
                </a:solidFill>
              </a:rPr>
              <a:t>ls_a</a:t>
            </a:r>
            <a:endParaRPr sz="1300" b="1">
              <a:solidFill>
                <a:schemeClr val="accent6"/>
              </a:solidFill>
            </a:endParaRPr>
          </a:p>
        </p:txBody>
      </p:sp>
      <p:pic>
        <p:nvPicPr>
          <p:cNvPr id="2" name="lsp.gif">
            <a:hlinkClick r:id="" action="ppaction://media"/>
            <a:extLst>
              <a:ext uri="{FF2B5EF4-FFF2-40B4-BE49-F238E27FC236}">
                <a16:creationId xmlns:a16="http://schemas.microsoft.com/office/drawing/2014/main" id="{CAD6A4F3-0660-62F9-E823-1631CD3AC6CC}"/>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818583" y="1562047"/>
            <a:ext cx="1116700" cy="2765738"/>
          </a:xfrm>
          <a:prstGeom prst="rect">
            <a:avLst/>
          </a:prstGeom>
        </p:spPr>
      </p:pic>
      <p:pic>
        <p:nvPicPr>
          <p:cNvPr id="3" name="lsa_2">
            <a:hlinkClick r:id="" action="ppaction://media"/>
            <a:extLst>
              <a:ext uri="{FF2B5EF4-FFF2-40B4-BE49-F238E27FC236}">
                <a16:creationId xmlns:a16="http://schemas.microsoft.com/office/drawing/2014/main" id="{1E78C977-A52B-F8CD-8C68-CB225FD8E7D3}"/>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7236143" y="1558290"/>
            <a:ext cx="1711007" cy="2766060"/>
          </a:xfrm>
          <a:prstGeom prst="rect">
            <a:avLst/>
          </a:prstGeom>
        </p:spPr>
      </p:pic>
    </p:spTree>
  </p:cSld>
  <p:clrMapOvr>
    <a:masterClrMapping/>
  </p:clrMapOvr>
  <p:timing>
    <p:tnLst>
      <p:par>
        <p:cTn id="1" dur="indefinite" restart="never" nodeType="tmRoot">
          <p:childTnLst>
            <p:video>
              <p:cMediaNode>
                <p:cTn id="2" fill="hold" display="0">
                  <p:stCondLst>
                    <p:cond delay="indefinite"/>
                  </p:stCondLst>
                </p:cTn>
                <p:tgtEl>
                  <p:spTgt spid="2"/>
                </p:tgtEl>
              </p:cMediaNode>
            </p:video>
            <p:video>
              <p:cMediaNode>
                <p:cTn id="3" fill="hold" display="0">
                  <p:stCondLst>
                    <p:cond delay="indefinite"/>
                  </p:stCondLst>
                </p:cTn>
                <p:tgtEl>
                  <p:spTgt spid="3"/>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7"/>
          <p:cNvSpPr txBox="1">
            <a:spLocks noGrp="1"/>
          </p:cNvSpPr>
          <p:nvPr>
            <p:ph type="title"/>
          </p:nvPr>
        </p:nvSpPr>
        <p:spPr>
          <a:xfrm>
            <a:off x="1297500" y="446675"/>
            <a:ext cx="7038900" cy="914100"/>
          </a:xfrm>
          <a:prstGeom prst="rect">
            <a:avLst/>
          </a:prstGeom>
        </p:spPr>
        <p:txBody>
          <a:bodyPr spcFirstLastPara="1" wrap="square" lIns="91425" tIns="91425" rIns="91425" bIns="91425" anchor="t" anchorCtr="0">
            <a:normAutofit/>
          </a:bodyPr>
          <a:lstStyle/>
          <a:p>
            <a:pPr marL="457200" lvl="0" indent="457200" algn="l" rtl="0">
              <a:spcBef>
                <a:spcPts val="0"/>
              </a:spcBef>
              <a:spcAft>
                <a:spcPts val="0"/>
              </a:spcAft>
              <a:buNone/>
            </a:pPr>
            <a:r>
              <a:rPr lang="uk" b="1">
                <a:solidFill>
                  <a:srgbClr val="6BFF27"/>
                </a:solidFill>
              </a:rPr>
              <a:t>Predspracovanie</a:t>
            </a:r>
            <a:r>
              <a:rPr lang="uk" b="1"/>
              <a:t> údajov</a:t>
            </a:r>
            <a:endParaRPr b="1"/>
          </a:p>
        </p:txBody>
      </p:sp>
      <p:sp>
        <p:nvSpPr>
          <p:cNvPr id="181" name="Google Shape;181;p17"/>
          <p:cNvSpPr txBox="1">
            <a:spLocks noGrp="1"/>
          </p:cNvSpPr>
          <p:nvPr>
            <p:ph type="body" idx="1"/>
          </p:nvPr>
        </p:nvSpPr>
        <p:spPr>
          <a:xfrm>
            <a:off x="1862225" y="1407675"/>
            <a:ext cx="7038900" cy="3086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sz="1400" b="1">
                <a:solidFill>
                  <a:srgbClr val="FFE322"/>
                </a:solidFill>
                <a:latin typeface="Arial"/>
                <a:ea typeface="Arial"/>
                <a:cs typeface="Arial"/>
                <a:sym typeface="Arial"/>
              </a:rPr>
              <a:t>Konvertovanie triednych značiek</a:t>
            </a:r>
            <a:br>
              <a:rPr lang="uk" sz="1400" b="1">
                <a:latin typeface="Arial"/>
                <a:ea typeface="Arial"/>
                <a:cs typeface="Arial"/>
                <a:sym typeface="Arial"/>
              </a:rPr>
            </a:br>
            <a:r>
              <a:rPr lang="uk" sz="1000"/>
              <a:t>Značky tried </a:t>
            </a:r>
            <a:r>
              <a:rPr lang="uk" sz="1100" b="1"/>
              <a:t>ls_p </a:t>
            </a:r>
            <a:r>
              <a:rPr lang="uk" sz="1000"/>
              <a:t>a </a:t>
            </a:r>
            <a:r>
              <a:rPr lang="uk" sz="1100" b="1"/>
              <a:t>ls_a </a:t>
            </a:r>
            <a:r>
              <a:rPr lang="uk" sz="1000"/>
              <a:t>boli prevedené na číselné hodnoty </a:t>
            </a:r>
            <a:r>
              <a:rPr lang="uk" sz="1000" b="1"/>
              <a:t>0</a:t>
            </a:r>
            <a:r>
              <a:rPr lang="uk" sz="1000"/>
              <a:t> a </a:t>
            </a:r>
            <a:r>
              <a:rPr lang="uk" sz="1000" b="1"/>
              <a:t>1</a:t>
            </a:r>
            <a:r>
              <a:rPr lang="uk" sz="1000"/>
              <a:t>, model mohol s nimi pracovať.</a:t>
            </a:r>
            <a:endParaRPr sz="1000"/>
          </a:p>
          <a:p>
            <a:pPr marL="0" lvl="0" indent="0" algn="l" rtl="0">
              <a:spcBef>
                <a:spcPts val="1200"/>
              </a:spcBef>
              <a:spcAft>
                <a:spcPts val="0"/>
              </a:spcAft>
              <a:buNone/>
            </a:pPr>
            <a:r>
              <a:rPr lang="uk" sz="1400" b="1">
                <a:solidFill>
                  <a:srgbClr val="FFE322"/>
                </a:solidFill>
                <a:latin typeface="Arial"/>
                <a:ea typeface="Arial"/>
                <a:cs typeface="Arial"/>
                <a:sym typeface="Arial"/>
              </a:rPr>
              <a:t>Výber dát </a:t>
            </a:r>
            <a:br>
              <a:rPr lang="uk" sz="1400" b="1">
                <a:latin typeface="Arial"/>
                <a:ea typeface="Arial"/>
                <a:cs typeface="Arial"/>
                <a:sym typeface="Arial"/>
              </a:rPr>
            </a:br>
            <a:r>
              <a:rPr lang="uk" sz="1000"/>
              <a:t>Pri výbere údajov sme mali možnosť obmedziť veľkosť výberu alebo vybrať konkrétnu časť pôvodného datasetu.</a:t>
            </a:r>
            <a:endParaRPr sz="1000"/>
          </a:p>
          <a:p>
            <a:pPr marL="0" lvl="0" indent="0" algn="l" rtl="0">
              <a:spcBef>
                <a:spcPts val="1200"/>
              </a:spcBef>
              <a:spcAft>
                <a:spcPts val="0"/>
              </a:spcAft>
              <a:buNone/>
            </a:pPr>
            <a:r>
              <a:rPr lang="uk" sz="1400" b="1">
                <a:solidFill>
                  <a:srgbClr val="FFE322"/>
                </a:solidFill>
                <a:latin typeface="Arial"/>
                <a:ea typeface="Arial"/>
                <a:cs typeface="Arial"/>
                <a:sym typeface="Arial"/>
              </a:rPr>
              <a:t>Rozdelenie dát</a:t>
            </a:r>
            <a:r>
              <a:rPr lang="uk"/>
              <a:t> </a:t>
            </a:r>
            <a:br>
              <a:rPr lang="uk"/>
            </a:br>
            <a:r>
              <a:rPr lang="uk" sz="1000"/>
              <a:t>Rozdelenie údajov na trénovaciu, validačnú a testovaciu vzorku za účelom zlepšenia výkonnosti modelu. </a:t>
            </a:r>
            <a:endParaRPr sz="1000"/>
          </a:p>
          <a:p>
            <a:pPr marL="0" lvl="0" indent="0" algn="l" rtl="0">
              <a:spcBef>
                <a:spcPts val="1200"/>
              </a:spcBef>
              <a:spcAft>
                <a:spcPts val="0"/>
              </a:spcAft>
              <a:buNone/>
            </a:pPr>
            <a:r>
              <a:rPr lang="uk" sz="1400" b="1">
                <a:solidFill>
                  <a:srgbClr val="FFE322"/>
                </a:solidFill>
                <a:latin typeface="Arial"/>
                <a:ea typeface="Arial"/>
                <a:cs typeface="Arial"/>
                <a:sym typeface="Arial"/>
              </a:rPr>
              <a:t>Vyváženie tried</a:t>
            </a:r>
            <a:br>
              <a:rPr lang="uk" b="1">
                <a:latin typeface="Arial"/>
                <a:ea typeface="Arial"/>
                <a:cs typeface="Arial"/>
                <a:sym typeface="Arial"/>
              </a:rPr>
            </a:br>
            <a:r>
              <a:rPr lang="uk" sz="1000">
                <a:latin typeface="Arial"/>
                <a:ea typeface="Arial"/>
                <a:cs typeface="Arial"/>
                <a:sym typeface="Arial"/>
              </a:rPr>
              <a:t>Vyváženia tried v trénovacej vzorke slúži na dosiahnutie rovnováhy medzi počtom príkladov rôznych tried.</a:t>
            </a:r>
            <a:endParaRPr sz="1000">
              <a:latin typeface="Arial"/>
              <a:ea typeface="Arial"/>
              <a:cs typeface="Arial"/>
              <a:sym typeface="Arial"/>
            </a:endParaRPr>
          </a:p>
          <a:p>
            <a:pPr marL="0" lvl="0" indent="0" algn="l" rtl="0">
              <a:spcBef>
                <a:spcPts val="1200"/>
              </a:spcBef>
              <a:spcAft>
                <a:spcPts val="1200"/>
              </a:spcAft>
              <a:buNone/>
            </a:pPr>
            <a:r>
              <a:rPr lang="uk" sz="1400" b="1">
                <a:solidFill>
                  <a:srgbClr val="FFE322"/>
                </a:solidFill>
                <a:latin typeface="Arial"/>
                <a:ea typeface="Arial"/>
                <a:cs typeface="Arial"/>
                <a:sym typeface="Arial"/>
              </a:rPr>
              <a:t>Výpočet pomerov medzi triedami</a:t>
            </a:r>
            <a:br>
              <a:rPr lang="uk" sz="1400" b="1">
                <a:latin typeface="Arial"/>
                <a:ea typeface="Arial"/>
                <a:cs typeface="Arial"/>
                <a:sym typeface="Arial"/>
              </a:rPr>
            </a:br>
            <a:r>
              <a:rPr lang="uk" sz="1000"/>
              <a:t>Výpočet pomerov medzi triedami v rôznych datasetov na vyhodnotenie vyváženosti dát.</a:t>
            </a:r>
            <a:endParaRPr sz="1000"/>
          </a:p>
        </p:txBody>
      </p:sp>
      <p:pic>
        <p:nvPicPr>
          <p:cNvPr id="182" name="Google Shape;182;p17"/>
          <p:cNvPicPr preferRelativeResize="0"/>
          <p:nvPr/>
        </p:nvPicPr>
        <p:blipFill>
          <a:blip r:embed="rId3">
            <a:alphaModFix amt="96000"/>
          </a:blip>
          <a:stretch>
            <a:fillRect/>
          </a:stretch>
        </p:blipFill>
        <p:spPr>
          <a:xfrm>
            <a:off x="1408500" y="321800"/>
            <a:ext cx="742725" cy="742725"/>
          </a:xfrm>
          <a:prstGeom prst="rect">
            <a:avLst/>
          </a:prstGeom>
          <a:noFill/>
          <a:ln>
            <a:noFill/>
          </a:ln>
        </p:spPr>
      </p:pic>
      <p:sp>
        <p:nvSpPr>
          <p:cNvPr id="183" name="Google Shape;183;p17"/>
          <p:cNvSpPr/>
          <p:nvPr/>
        </p:nvSpPr>
        <p:spPr>
          <a:xfrm>
            <a:off x="1760825" y="1527675"/>
            <a:ext cx="35400" cy="2448300"/>
          </a:xfrm>
          <a:prstGeom prst="roundRect">
            <a:avLst>
              <a:gd name="adj" fmla="val 16667"/>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4" name="Google Shape;184;p17"/>
          <p:cNvSpPr/>
          <p:nvPr/>
        </p:nvSpPr>
        <p:spPr>
          <a:xfrm>
            <a:off x="1678025" y="1527675"/>
            <a:ext cx="201000" cy="201000"/>
          </a:xfrm>
          <a:prstGeom prst="ellipse">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5" name="Google Shape;185;p17"/>
          <p:cNvSpPr txBox="1"/>
          <p:nvPr/>
        </p:nvSpPr>
        <p:spPr>
          <a:xfrm>
            <a:off x="1656000" y="1476000"/>
            <a:ext cx="201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800" b="1">
                <a:solidFill>
                  <a:schemeClr val="dk1"/>
                </a:solidFill>
              </a:rPr>
              <a:t>1</a:t>
            </a:r>
            <a:endParaRPr sz="800" b="1">
              <a:solidFill>
                <a:schemeClr val="dk1"/>
              </a:solidFill>
            </a:endParaRPr>
          </a:p>
        </p:txBody>
      </p:sp>
      <p:sp>
        <p:nvSpPr>
          <p:cNvPr id="186" name="Google Shape;186;p17"/>
          <p:cNvSpPr/>
          <p:nvPr/>
        </p:nvSpPr>
        <p:spPr>
          <a:xfrm>
            <a:off x="1679375" y="2105675"/>
            <a:ext cx="201000" cy="201000"/>
          </a:xfrm>
          <a:prstGeom prst="ellipse">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7" name="Google Shape;187;p17"/>
          <p:cNvSpPr/>
          <p:nvPr/>
        </p:nvSpPr>
        <p:spPr>
          <a:xfrm>
            <a:off x="1678025" y="2683675"/>
            <a:ext cx="201000" cy="201000"/>
          </a:xfrm>
          <a:prstGeom prst="ellipse">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8" name="Google Shape;188;p17"/>
          <p:cNvSpPr/>
          <p:nvPr/>
        </p:nvSpPr>
        <p:spPr>
          <a:xfrm>
            <a:off x="1678025" y="3261675"/>
            <a:ext cx="201000" cy="201000"/>
          </a:xfrm>
          <a:prstGeom prst="ellipse">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89" name="Google Shape;189;p17"/>
          <p:cNvSpPr txBox="1"/>
          <p:nvPr/>
        </p:nvSpPr>
        <p:spPr>
          <a:xfrm>
            <a:off x="1656000" y="2052263"/>
            <a:ext cx="201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800" b="1">
                <a:solidFill>
                  <a:schemeClr val="dk1"/>
                </a:solidFill>
              </a:rPr>
              <a:t>2</a:t>
            </a:r>
            <a:endParaRPr sz="800" b="1">
              <a:solidFill>
                <a:schemeClr val="dk1"/>
              </a:solidFill>
            </a:endParaRPr>
          </a:p>
        </p:txBody>
      </p:sp>
      <p:sp>
        <p:nvSpPr>
          <p:cNvPr id="190" name="Google Shape;190;p17"/>
          <p:cNvSpPr txBox="1"/>
          <p:nvPr/>
        </p:nvSpPr>
        <p:spPr>
          <a:xfrm>
            <a:off x="1656000" y="2630275"/>
            <a:ext cx="201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800" b="1">
                <a:solidFill>
                  <a:schemeClr val="dk1"/>
                </a:solidFill>
              </a:rPr>
              <a:t>3</a:t>
            </a:r>
            <a:endParaRPr sz="800" b="1">
              <a:solidFill>
                <a:schemeClr val="dk1"/>
              </a:solidFill>
            </a:endParaRPr>
          </a:p>
        </p:txBody>
      </p:sp>
      <p:sp>
        <p:nvSpPr>
          <p:cNvPr id="191" name="Google Shape;191;p17"/>
          <p:cNvSpPr txBox="1"/>
          <p:nvPr/>
        </p:nvSpPr>
        <p:spPr>
          <a:xfrm>
            <a:off x="1656000" y="3208275"/>
            <a:ext cx="201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800" b="1">
                <a:solidFill>
                  <a:schemeClr val="dk1"/>
                </a:solidFill>
              </a:rPr>
              <a:t>4</a:t>
            </a:r>
            <a:endParaRPr sz="800" b="1">
              <a:solidFill>
                <a:schemeClr val="dk1"/>
              </a:solidFill>
            </a:endParaRPr>
          </a:p>
        </p:txBody>
      </p:sp>
      <p:grpSp>
        <p:nvGrpSpPr>
          <p:cNvPr id="192" name="Google Shape;192;p17"/>
          <p:cNvGrpSpPr/>
          <p:nvPr/>
        </p:nvGrpSpPr>
        <p:grpSpPr>
          <a:xfrm>
            <a:off x="1655988" y="3752025"/>
            <a:ext cx="224375" cy="307800"/>
            <a:chOff x="1656000" y="3786275"/>
            <a:chExt cx="224375" cy="307800"/>
          </a:xfrm>
        </p:grpSpPr>
        <p:sp>
          <p:nvSpPr>
            <p:cNvPr id="193" name="Google Shape;193;p17"/>
            <p:cNvSpPr/>
            <p:nvPr/>
          </p:nvSpPr>
          <p:spPr>
            <a:xfrm>
              <a:off x="1679375" y="3839675"/>
              <a:ext cx="201000" cy="201000"/>
            </a:xfrm>
            <a:prstGeom prst="ellipse">
              <a:avLst/>
            </a:prstGeom>
            <a:solidFill>
              <a:srgbClr val="FFE32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94" name="Google Shape;194;p17"/>
            <p:cNvSpPr txBox="1"/>
            <p:nvPr/>
          </p:nvSpPr>
          <p:spPr>
            <a:xfrm>
              <a:off x="1656000" y="3786275"/>
              <a:ext cx="201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800" b="1">
                  <a:solidFill>
                    <a:schemeClr val="dk1"/>
                  </a:solidFill>
                </a:rPr>
                <a:t>5</a:t>
              </a:r>
              <a:endParaRPr sz="800" b="1">
                <a:solidFill>
                  <a:schemeClr val="dk1"/>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O technológiách CNN a Optical Flow</a:t>
            </a:r>
            <a:endParaRPr/>
          </a:p>
        </p:txBody>
      </p:sp>
      <p:sp>
        <p:nvSpPr>
          <p:cNvPr id="200" name="Google Shape;200;p18"/>
          <p:cNvSpPr txBox="1">
            <a:spLocks noGrp="1"/>
          </p:cNvSpPr>
          <p:nvPr>
            <p:ph type="body" idx="1"/>
          </p:nvPr>
        </p:nvSpPr>
        <p:spPr>
          <a:xfrm>
            <a:off x="699125" y="1320000"/>
            <a:ext cx="3789600" cy="3411900"/>
          </a:xfrm>
          <a:prstGeom prst="rect">
            <a:avLst/>
          </a:prstGeom>
        </p:spPr>
        <p:txBody>
          <a:bodyPr spcFirstLastPara="1" wrap="square" lIns="91425" tIns="162000" rIns="91425" bIns="91425" anchor="t" anchorCtr="0">
            <a:normAutofit fontScale="25000" lnSpcReduction="20000"/>
          </a:bodyPr>
          <a:lstStyle/>
          <a:p>
            <a:pPr marL="0" lvl="0" indent="0" algn="l" rtl="0">
              <a:spcBef>
                <a:spcPts val="0"/>
              </a:spcBef>
              <a:spcAft>
                <a:spcPts val="0"/>
              </a:spcAft>
              <a:buNone/>
            </a:pPr>
            <a:r>
              <a:rPr lang="uk" sz="4800">
                <a:solidFill>
                  <a:schemeClr val="accent6"/>
                </a:solidFill>
                <a:latin typeface="Montserrat"/>
                <a:ea typeface="Montserrat"/>
                <a:cs typeface="Montserrat"/>
                <a:sym typeface="Montserrat"/>
              </a:rPr>
              <a:t>Konvolučná neurónová sieť</a:t>
            </a:r>
            <a:endParaRPr sz="4800">
              <a:solidFill>
                <a:schemeClr val="accent6"/>
              </a:solidFill>
              <a:latin typeface="Montserrat"/>
              <a:ea typeface="Montserrat"/>
              <a:cs typeface="Montserrat"/>
              <a:sym typeface="Montserrat"/>
            </a:endParaRPr>
          </a:p>
          <a:p>
            <a:pPr marL="457200" lvl="0" indent="-304800" algn="l" rtl="0">
              <a:spcBef>
                <a:spcPts val="1200"/>
              </a:spcBef>
              <a:spcAft>
                <a:spcPts val="0"/>
              </a:spcAft>
              <a:buSzPct val="100000"/>
              <a:buChar char="●"/>
            </a:pPr>
            <a:r>
              <a:rPr lang="uk" sz="4800"/>
              <a:t>Špecializuje sa na spracovanie údajov s priestorovou štruktúrou.</a:t>
            </a:r>
            <a:br>
              <a:rPr lang="uk" sz="4800"/>
            </a:br>
            <a:endParaRPr sz="4800"/>
          </a:p>
          <a:p>
            <a:pPr marL="457200" lvl="0" indent="-304800" algn="l" rtl="0">
              <a:spcBef>
                <a:spcPts val="0"/>
              </a:spcBef>
              <a:spcAft>
                <a:spcPts val="0"/>
              </a:spcAft>
              <a:buSzPct val="100000"/>
              <a:buChar char="●"/>
            </a:pPr>
            <a:r>
              <a:rPr lang="uk" sz="4800"/>
              <a:t>Efektívna extrakcia príznakov a analýza priestorových štruktúr v obrazoch.</a:t>
            </a:r>
            <a:endParaRPr sz="4800"/>
          </a:p>
          <a:p>
            <a:pPr marL="0" lvl="0" indent="0" algn="l" rtl="0">
              <a:spcBef>
                <a:spcPts val="1200"/>
              </a:spcBef>
              <a:spcAft>
                <a:spcPts val="0"/>
              </a:spcAft>
              <a:buNone/>
            </a:pPr>
            <a:r>
              <a:rPr lang="uk" sz="4800">
                <a:solidFill>
                  <a:schemeClr val="lt2"/>
                </a:solidFill>
                <a:latin typeface="Montserrat"/>
                <a:ea typeface="Montserrat"/>
                <a:cs typeface="Montserrat"/>
                <a:sym typeface="Montserrat"/>
              </a:rPr>
              <a:t>Vlastnosti</a:t>
            </a:r>
            <a:endParaRPr sz="4800">
              <a:solidFill>
                <a:schemeClr val="lt2"/>
              </a:solidFill>
              <a:latin typeface="Montserrat"/>
              <a:ea typeface="Montserrat"/>
              <a:cs typeface="Montserrat"/>
              <a:sym typeface="Montserrat"/>
            </a:endParaRPr>
          </a:p>
          <a:p>
            <a:pPr marL="460800" lvl="0" indent="-306600" algn="l" rtl="0">
              <a:spcBef>
                <a:spcPts val="1200"/>
              </a:spcBef>
              <a:spcAft>
                <a:spcPts val="0"/>
              </a:spcAft>
              <a:buSzPct val="100000"/>
              <a:buChar char="●"/>
            </a:pPr>
            <a:r>
              <a:rPr lang="uk" sz="4800">
                <a:solidFill>
                  <a:srgbClr val="00FF00"/>
                </a:solidFill>
              </a:rPr>
              <a:t>Konvergentné vrstvy</a:t>
            </a:r>
            <a:r>
              <a:rPr lang="uk" sz="4800"/>
              <a:t>: extrakcia funkcií zo vstupných údajov.                                                                              </a:t>
            </a:r>
            <a:br>
              <a:rPr lang="uk" sz="4800"/>
            </a:br>
            <a:endParaRPr sz="4800"/>
          </a:p>
          <a:p>
            <a:pPr marL="460800" lvl="0" indent="-306600" algn="l" rtl="0">
              <a:spcBef>
                <a:spcPts val="0"/>
              </a:spcBef>
              <a:spcAft>
                <a:spcPts val="0"/>
              </a:spcAft>
              <a:buSzPct val="100000"/>
              <a:buChar char="●"/>
            </a:pPr>
            <a:r>
              <a:rPr lang="uk" sz="4800">
                <a:solidFill>
                  <a:srgbClr val="85FF00"/>
                </a:solidFill>
              </a:rPr>
              <a:t>Vrstvy poolingu</a:t>
            </a:r>
            <a:r>
              <a:rPr lang="uk" sz="4800"/>
              <a:t>: zníženie dimenzionality údajov pri zachovaní dôležitých vlastností.</a:t>
            </a:r>
            <a:br>
              <a:rPr lang="uk" sz="4800"/>
            </a:br>
            <a:endParaRPr sz="4800"/>
          </a:p>
          <a:p>
            <a:pPr marL="460800" lvl="0" indent="-306600" algn="l" rtl="0">
              <a:spcBef>
                <a:spcPts val="0"/>
              </a:spcBef>
              <a:spcAft>
                <a:spcPts val="0"/>
              </a:spcAft>
              <a:buSzPct val="100000"/>
              <a:buChar char="●"/>
            </a:pPr>
            <a:r>
              <a:rPr lang="uk" sz="4800">
                <a:solidFill>
                  <a:srgbClr val="85FF00"/>
                </a:solidFill>
              </a:rPr>
              <a:t>Plne prepojené vrstvy</a:t>
            </a:r>
            <a:r>
              <a:rPr lang="uk" sz="4800"/>
              <a:t>: klasifikácia na základe extrahovaných vlastností.</a:t>
            </a:r>
            <a:endParaRPr sz="4800"/>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
        <p:nvSpPr>
          <p:cNvPr id="201" name="Google Shape;201;p18"/>
          <p:cNvSpPr txBox="1"/>
          <p:nvPr/>
        </p:nvSpPr>
        <p:spPr>
          <a:xfrm>
            <a:off x="4572000" y="1307850"/>
            <a:ext cx="3823500" cy="3423900"/>
          </a:xfrm>
          <a:prstGeom prst="rect">
            <a:avLst/>
          </a:prstGeom>
          <a:noFill/>
          <a:ln>
            <a:noFill/>
          </a:ln>
        </p:spPr>
        <p:txBody>
          <a:bodyPr spcFirstLastPara="1" wrap="square" lIns="91425" tIns="162000" rIns="91425" bIns="91425" anchor="t" anchorCtr="0">
            <a:normAutofit/>
          </a:bodyPr>
          <a:lstStyle/>
          <a:p>
            <a:pPr marL="0" lvl="0" indent="0" algn="l" rtl="0">
              <a:lnSpc>
                <a:spcPct val="115000"/>
              </a:lnSpc>
              <a:spcBef>
                <a:spcPts val="0"/>
              </a:spcBef>
              <a:spcAft>
                <a:spcPts val="0"/>
              </a:spcAft>
              <a:buNone/>
            </a:pPr>
            <a:r>
              <a:rPr lang="uk" sz="1200">
                <a:solidFill>
                  <a:schemeClr val="accent2"/>
                </a:solidFill>
                <a:latin typeface="Montserrat"/>
                <a:ea typeface="Montserrat"/>
                <a:cs typeface="Montserrat"/>
                <a:sym typeface="Montserrat"/>
              </a:rPr>
              <a:t>Optical Flow</a:t>
            </a:r>
            <a:endParaRPr sz="1200">
              <a:solidFill>
                <a:schemeClr val="accent2"/>
              </a:solidFill>
              <a:latin typeface="Montserrat"/>
              <a:ea typeface="Montserrat"/>
              <a:cs typeface="Montserrat"/>
              <a:sym typeface="Montserrat"/>
            </a:endParaRPr>
          </a:p>
          <a:p>
            <a:pPr marL="457200" lvl="0" indent="-304800" algn="l" rtl="0">
              <a:lnSpc>
                <a:spcPct val="115000"/>
              </a:lnSpc>
              <a:spcBef>
                <a:spcPts val="1200"/>
              </a:spcBef>
              <a:spcAft>
                <a:spcPts val="0"/>
              </a:spcAft>
              <a:buClr>
                <a:schemeClr val="lt1"/>
              </a:buClr>
              <a:buSzPts val="1200"/>
              <a:buFont typeface="Lato"/>
              <a:buChar char="●"/>
            </a:pPr>
            <a:r>
              <a:rPr lang="uk" sz="1200">
                <a:solidFill>
                  <a:schemeClr val="lt1"/>
                </a:solidFill>
                <a:latin typeface="Lato"/>
                <a:ea typeface="Lato"/>
                <a:cs typeface="Lato"/>
                <a:sym typeface="Lato"/>
              </a:rPr>
              <a:t>Sa používa na analýzu zmien stavu objektu na obrázku.</a:t>
            </a:r>
            <a:endParaRPr sz="1200">
              <a:solidFill>
                <a:schemeClr val="lt1"/>
              </a:solidFill>
              <a:latin typeface="Lato"/>
              <a:ea typeface="Lato"/>
              <a:cs typeface="Lato"/>
              <a:sym typeface="Lato"/>
            </a:endParaRPr>
          </a:p>
          <a:p>
            <a:pPr marL="457200" lvl="0" indent="-304800" algn="l" rtl="0">
              <a:lnSpc>
                <a:spcPct val="115000"/>
              </a:lnSpc>
              <a:spcBef>
                <a:spcPts val="0"/>
              </a:spcBef>
              <a:spcAft>
                <a:spcPts val="0"/>
              </a:spcAft>
              <a:buClr>
                <a:schemeClr val="lt1"/>
              </a:buClr>
              <a:buSzPts val="1200"/>
              <a:buFont typeface="Lato"/>
              <a:buChar char="●"/>
            </a:pPr>
            <a:r>
              <a:rPr lang="uk" sz="1200">
                <a:solidFill>
                  <a:schemeClr val="lt1"/>
                </a:solidFill>
                <a:latin typeface="Lato"/>
                <a:ea typeface="Lato"/>
                <a:cs typeface="Lato"/>
                <a:sym typeface="Lato"/>
              </a:rPr>
              <a:t>Využívajú lokálne gradienty intenzity pixelov na výpočet pohybu medzi snímkami.</a:t>
            </a:r>
            <a:endParaRPr sz="1200">
              <a:solidFill>
                <a:schemeClr val="lt1"/>
              </a:solidFill>
              <a:latin typeface="Lato"/>
              <a:ea typeface="Lato"/>
              <a:cs typeface="Lato"/>
              <a:sym typeface="Lato"/>
            </a:endParaRPr>
          </a:p>
          <a:p>
            <a:pPr marL="0" lvl="0" indent="0" algn="l" rtl="0">
              <a:lnSpc>
                <a:spcPct val="115000"/>
              </a:lnSpc>
              <a:spcBef>
                <a:spcPts val="1200"/>
              </a:spcBef>
              <a:spcAft>
                <a:spcPts val="0"/>
              </a:spcAft>
              <a:buNone/>
            </a:pPr>
            <a:r>
              <a:rPr lang="uk" sz="1200">
                <a:solidFill>
                  <a:schemeClr val="lt2"/>
                </a:solidFill>
                <a:latin typeface="Montserrat"/>
                <a:ea typeface="Montserrat"/>
                <a:cs typeface="Montserrat"/>
                <a:sym typeface="Montserrat"/>
              </a:rPr>
              <a:t>Vlastnosti</a:t>
            </a:r>
            <a:endParaRPr sz="1200">
              <a:solidFill>
                <a:schemeClr val="lt2"/>
              </a:solidFill>
              <a:latin typeface="Montserrat"/>
              <a:ea typeface="Montserrat"/>
              <a:cs typeface="Montserrat"/>
              <a:sym typeface="Montserrat"/>
            </a:endParaRPr>
          </a:p>
          <a:p>
            <a:pPr marL="457200" lvl="0" indent="-304800" algn="l" rtl="0">
              <a:lnSpc>
                <a:spcPct val="115000"/>
              </a:lnSpc>
              <a:spcBef>
                <a:spcPts val="1200"/>
              </a:spcBef>
              <a:spcAft>
                <a:spcPts val="0"/>
              </a:spcAft>
              <a:buClr>
                <a:schemeClr val="lt1"/>
              </a:buClr>
              <a:buSzPts val="1200"/>
              <a:buFont typeface="Lato"/>
              <a:buChar char="●"/>
            </a:pPr>
            <a:r>
              <a:rPr lang="uk" sz="1200">
                <a:solidFill>
                  <a:schemeClr val="lt1"/>
                </a:solidFill>
                <a:latin typeface="Lato"/>
                <a:ea typeface="Lato"/>
                <a:cs typeface="Lato"/>
                <a:sym typeface="Lato"/>
              </a:rPr>
              <a:t>Predpokladáme, že pohyb objektov v sekvencii je spojitý v čase.</a:t>
            </a:r>
            <a:br>
              <a:rPr lang="uk" sz="1200">
                <a:solidFill>
                  <a:schemeClr val="lt1"/>
                </a:solidFill>
                <a:latin typeface="Lato"/>
                <a:ea typeface="Lato"/>
                <a:cs typeface="Lato"/>
                <a:sym typeface="Lato"/>
              </a:rPr>
            </a:br>
            <a:endParaRPr sz="1200">
              <a:solidFill>
                <a:schemeClr val="lt1"/>
              </a:solidFill>
              <a:latin typeface="Lato"/>
              <a:ea typeface="Lato"/>
              <a:cs typeface="Lato"/>
              <a:sym typeface="Lato"/>
            </a:endParaRPr>
          </a:p>
          <a:p>
            <a:pPr marL="457200" lvl="0" indent="-304800" algn="l" rtl="0">
              <a:lnSpc>
                <a:spcPct val="115000"/>
              </a:lnSpc>
              <a:spcBef>
                <a:spcPts val="0"/>
              </a:spcBef>
              <a:spcAft>
                <a:spcPts val="0"/>
              </a:spcAft>
              <a:buClr>
                <a:schemeClr val="lt1"/>
              </a:buClr>
              <a:buSzPts val="1200"/>
              <a:buFont typeface="Lato"/>
              <a:buChar char="●"/>
            </a:pPr>
            <a:r>
              <a:rPr lang="uk" sz="1200">
                <a:solidFill>
                  <a:schemeClr val="lt1"/>
                </a:solidFill>
                <a:latin typeface="Lato"/>
                <a:ea typeface="Lato"/>
                <a:cs typeface="Lato"/>
                <a:sym typeface="Lato"/>
              </a:rPr>
              <a:t>Citlivosť na zmeny jasu v snímkach.</a:t>
            </a:r>
            <a:br>
              <a:rPr lang="uk" sz="1200">
                <a:solidFill>
                  <a:schemeClr val="lt1"/>
                </a:solidFill>
                <a:latin typeface="Lato"/>
                <a:ea typeface="Lato"/>
                <a:cs typeface="Lato"/>
                <a:sym typeface="Lato"/>
              </a:rPr>
            </a:br>
            <a:endParaRPr sz="1200">
              <a:solidFill>
                <a:schemeClr val="lt1"/>
              </a:solidFill>
              <a:latin typeface="Lato"/>
              <a:ea typeface="Lato"/>
              <a:cs typeface="Lato"/>
              <a:sym typeface="Lato"/>
            </a:endParaRPr>
          </a:p>
          <a:p>
            <a:pPr marL="457200" lvl="0" indent="-304800" algn="l" rtl="0">
              <a:lnSpc>
                <a:spcPct val="115000"/>
              </a:lnSpc>
              <a:spcBef>
                <a:spcPts val="0"/>
              </a:spcBef>
              <a:spcAft>
                <a:spcPts val="0"/>
              </a:spcAft>
              <a:buClr>
                <a:schemeClr val="lt1"/>
              </a:buClr>
              <a:buSzPts val="1200"/>
              <a:buFont typeface="Lato"/>
              <a:buChar char="●"/>
            </a:pPr>
            <a:r>
              <a:rPr lang="uk" sz="1200">
                <a:solidFill>
                  <a:schemeClr val="lt1"/>
                </a:solidFill>
                <a:latin typeface="Lato"/>
                <a:ea typeface="Lato"/>
                <a:cs typeface="Lato"/>
                <a:sym typeface="Lato"/>
              </a:rPr>
              <a:t> Zohľadňuje pohyb na úrovni pixelov.</a:t>
            </a:r>
            <a:endParaRPr sz="1200">
              <a:solidFill>
                <a:schemeClr val="lt1"/>
              </a:solidFill>
              <a:latin typeface="Lato"/>
              <a:ea typeface="Lato"/>
              <a:cs typeface="Lato"/>
              <a:sym typeface="Lato"/>
            </a:endParaRPr>
          </a:p>
        </p:txBody>
      </p:sp>
      <p:pic>
        <p:nvPicPr>
          <p:cNvPr id="202" name="Google Shape;202;p18" title="File:Gear icon.png - Wikipedia"/>
          <p:cNvPicPr preferRelativeResize="0"/>
          <p:nvPr/>
        </p:nvPicPr>
        <p:blipFill>
          <a:blip r:embed="rId3">
            <a:alphaModFix/>
          </a:blip>
          <a:stretch>
            <a:fillRect/>
          </a:stretch>
        </p:blipFill>
        <p:spPr>
          <a:xfrm>
            <a:off x="7637700" y="393750"/>
            <a:ext cx="1030500" cy="1030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uk"/>
              <a:t>Použité technológie</a:t>
            </a:r>
            <a:endParaRPr/>
          </a:p>
          <a:p>
            <a:pPr marL="0" lvl="0" indent="0" algn="l" rtl="0">
              <a:spcBef>
                <a:spcPts val="0"/>
              </a:spcBef>
              <a:spcAft>
                <a:spcPts val="0"/>
              </a:spcAft>
              <a:buNone/>
            </a:pPr>
            <a:endParaRPr/>
          </a:p>
        </p:txBody>
      </p:sp>
      <p:sp>
        <p:nvSpPr>
          <p:cNvPr id="208" name="Google Shape;208;p19"/>
          <p:cNvSpPr txBox="1">
            <a:spLocks noGrp="1"/>
          </p:cNvSpPr>
          <p:nvPr>
            <p:ph type="body" idx="1"/>
          </p:nvPr>
        </p:nvSpPr>
        <p:spPr>
          <a:xfrm>
            <a:off x="1297500" y="1247113"/>
            <a:ext cx="3274500" cy="31707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0"/>
              </a:spcAft>
              <a:buNone/>
            </a:pPr>
            <a:endParaRPr sz="1400"/>
          </a:p>
          <a:p>
            <a:pPr marL="360000" lvl="0" indent="-88900" algn="l" rtl="0">
              <a:spcBef>
                <a:spcPts val="1200"/>
              </a:spcBef>
              <a:spcAft>
                <a:spcPts val="0"/>
              </a:spcAft>
              <a:buSzPts val="1400"/>
              <a:buChar char="●"/>
            </a:pPr>
            <a:r>
              <a:rPr lang="uk" sz="1400"/>
              <a:t> 3D Convolution</a:t>
            </a:r>
            <a:endParaRPr sz="1400"/>
          </a:p>
          <a:p>
            <a:pPr marL="360000" lvl="0" indent="-88900" algn="l" rtl="0">
              <a:spcBef>
                <a:spcPts val="0"/>
              </a:spcBef>
              <a:spcAft>
                <a:spcPts val="0"/>
              </a:spcAft>
              <a:buSzPts val="1400"/>
              <a:buChar char="●"/>
            </a:pPr>
            <a:r>
              <a:rPr lang="uk" sz="1400"/>
              <a:t> Residual Units</a:t>
            </a:r>
            <a:endParaRPr sz="1400"/>
          </a:p>
          <a:p>
            <a:pPr marL="360000" lvl="0" indent="-88900" algn="l" rtl="0">
              <a:spcBef>
                <a:spcPts val="0"/>
              </a:spcBef>
              <a:spcAft>
                <a:spcPts val="0"/>
              </a:spcAft>
              <a:buSzPts val="1400"/>
              <a:buChar char="●"/>
            </a:pPr>
            <a:r>
              <a:rPr lang="uk" sz="1400"/>
              <a:t> Optical Flow</a:t>
            </a:r>
            <a:endParaRPr sz="1400"/>
          </a:p>
          <a:p>
            <a:pPr marL="360000" lvl="0" indent="-88900" algn="l" rtl="0">
              <a:spcBef>
                <a:spcPts val="0"/>
              </a:spcBef>
              <a:spcAft>
                <a:spcPts val="0"/>
              </a:spcAft>
              <a:buSzPts val="1400"/>
              <a:buChar char="●"/>
            </a:pPr>
            <a:r>
              <a:rPr lang="uk" sz="1400"/>
              <a:t> Augmentation</a:t>
            </a:r>
            <a:endParaRPr sz="1400"/>
          </a:p>
          <a:p>
            <a:pPr marL="360000" lvl="0" indent="-88900" algn="l" rtl="0">
              <a:spcBef>
                <a:spcPts val="0"/>
              </a:spcBef>
              <a:spcAft>
                <a:spcPts val="0"/>
              </a:spcAft>
              <a:buSzPts val="1400"/>
              <a:buChar char="●"/>
            </a:pPr>
            <a:r>
              <a:rPr lang="uk" sz="1400"/>
              <a:t> Focal Loss Function</a:t>
            </a:r>
            <a:endParaRPr sz="1400"/>
          </a:p>
          <a:p>
            <a:pPr marL="360000" lvl="0" indent="-88900" algn="l" rtl="0">
              <a:spcBef>
                <a:spcPts val="0"/>
              </a:spcBef>
              <a:spcAft>
                <a:spcPts val="0"/>
              </a:spcAft>
              <a:buSzPts val="1400"/>
              <a:buChar char="●"/>
            </a:pPr>
            <a:r>
              <a:rPr lang="uk" sz="1400"/>
              <a:t> Adam Optimizer</a:t>
            </a:r>
            <a:endParaRPr sz="1400"/>
          </a:p>
          <a:p>
            <a:pPr marL="360000" lvl="0" indent="-88900" algn="l" rtl="0">
              <a:spcBef>
                <a:spcPts val="0"/>
              </a:spcBef>
              <a:spcAft>
                <a:spcPts val="0"/>
              </a:spcAft>
              <a:buSzPts val="1400"/>
              <a:buChar char="●"/>
            </a:pPr>
            <a:r>
              <a:rPr lang="uk" sz="1400"/>
              <a:t> Channel-Wise Normalization</a:t>
            </a:r>
            <a:endParaRPr sz="1400"/>
          </a:p>
          <a:p>
            <a:pPr marL="360000" lvl="0" indent="-88900" algn="l" rtl="0">
              <a:spcBef>
                <a:spcPts val="0"/>
              </a:spcBef>
              <a:spcAft>
                <a:spcPts val="0"/>
              </a:spcAft>
              <a:buSzPts val="1400"/>
              <a:buChar char="●"/>
            </a:pPr>
            <a:r>
              <a:rPr lang="uk" sz="1400"/>
              <a:t> Weight Decay</a:t>
            </a:r>
            <a:endParaRPr sz="1400"/>
          </a:p>
          <a:p>
            <a:pPr marL="360000" lvl="0" indent="-88900" algn="l" rtl="0">
              <a:spcBef>
                <a:spcPts val="0"/>
              </a:spcBef>
              <a:spcAft>
                <a:spcPts val="0"/>
              </a:spcAft>
              <a:buSzPts val="1400"/>
              <a:buChar char="●"/>
            </a:pPr>
            <a:r>
              <a:rPr lang="uk" sz="1400"/>
              <a:t> Batch Normalization</a:t>
            </a:r>
            <a:endParaRPr sz="1400"/>
          </a:p>
          <a:p>
            <a:pPr marL="360000" lvl="0" indent="-88900" algn="l" rtl="0">
              <a:spcBef>
                <a:spcPts val="0"/>
              </a:spcBef>
              <a:spcAft>
                <a:spcPts val="0"/>
              </a:spcAft>
              <a:buSzPts val="1400"/>
              <a:buChar char="●"/>
            </a:pPr>
            <a:r>
              <a:rPr lang="uk" sz="1400"/>
              <a:t> Gradient Clipping</a:t>
            </a:r>
            <a:endParaRPr sz="1400"/>
          </a:p>
          <a:p>
            <a:pPr marL="360000" lvl="0" indent="-88900" algn="l" rtl="0">
              <a:spcBef>
                <a:spcPts val="0"/>
              </a:spcBef>
              <a:spcAft>
                <a:spcPts val="0"/>
              </a:spcAft>
              <a:buSzPts val="1400"/>
              <a:buChar char="●"/>
            </a:pPr>
            <a:r>
              <a:rPr lang="uk" sz="1400"/>
              <a:t> Learning Rate Scheduler</a:t>
            </a:r>
            <a:endParaRPr sz="1400"/>
          </a:p>
        </p:txBody>
      </p:sp>
      <p:pic>
        <p:nvPicPr>
          <p:cNvPr id="209" name="Google Shape;209;p19" title="File:Encyclopedia icon light.svg - Wikimedia Commons"/>
          <p:cNvPicPr preferRelativeResize="0"/>
          <p:nvPr/>
        </p:nvPicPr>
        <p:blipFill>
          <a:blip r:embed="rId3">
            <a:alphaModFix/>
          </a:blip>
          <a:stretch>
            <a:fillRect/>
          </a:stretch>
        </p:blipFill>
        <p:spPr>
          <a:xfrm flipH="1">
            <a:off x="4682800" y="950375"/>
            <a:ext cx="3713198" cy="36790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0"/>
          <p:cNvSpPr txBox="1">
            <a:spLocks noGrp="1"/>
          </p:cNvSpPr>
          <p:nvPr>
            <p:ph type="title"/>
          </p:nvPr>
        </p:nvSpPr>
        <p:spPr>
          <a:xfrm>
            <a:off x="1152825" y="621750"/>
            <a:ext cx="2775000" cy="7149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uk"/>
              <a:t>Modely a experimenty</a:t>
            </a:r>
            <a:endParaRPr/>
          </a:p>
          <a:p>
            <a:pPr marL="0" lvl="0" indent="0" algn="l" rtl="0">
              <a:spcBef>
                <a:spcPts val="0"/>
              </a:spcBef>
              <a:spcAft>
                <a:spcPts val="0"/>
              </a:spcAft>
              <a:buNone/>
            </a:pPr>
            <a:endParaRPr/>
          </a:p>
        </p:txBody>
      </p:sp>
      <p:sp>
        <p:nvSpPr>
          <p:cNvPr id="215" name="Google Shape;215;p20"/>
          <p:cNvSpPr txBox="1">
            <a:spLocks noGrp="1"/>
          </p:cNvSpPr>
          <p:nvPr>
            <p:ph type="body" idx="1"/>
          </p:nvPr>
        </p:nvSpPr>
        <p:spPr>
          <a:xfrm>
            <a:off x="1052550" y="1665575"/>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uk"/>
              <a:t>Experimentovali sme najmä s:</a:t>
            </a:r>
            <a:endParaRPr/>
          </a:p>
          <a:p>
            <a:pPr marL="457200" lvl="0" indent="-311150" algn="l" rtl="0">
              <a:spcBef>
                <a:spcPts val="1200"/>
              </a:spcBef>
              <a:spcAft>
                <a:spcPts val="0"/>
              </a:spcAft>
              <a:buSzPts val="1300"/>
              <a:buChar char="●"/>
            </a:pPr>
            <a:r>
              <a:rPr lang="uk"/>
              <a:t>Rôzne architektúry modelov</a:t>
            </a:r>
            <a:endParaRPr/>
          </a:p>
          <a:p>
            <a:pPr marL="457200" lvl="0" indent="-311150" algn="l" rtl="0">
              <a:spcBef>
                <a:spcPts val="0"/>
              </a:spcBef>
              <a:spcAft>
                <a:spcPts val="0"/>
              </a:spcAft>
              <a:buSzPts val="1300"/>
              <a:buChar char="●"/>
            </a:pPr>
            <a:r>
              <a:rPr lang="uk"/>
              <a:t>Technológie</a:t>
            </a:r>
            <a:endParaRPr/>
          </a:p>
          <a:p>
            <a:pPr marL="457200" lvl="0" indent="-311150" algn="l" rtl="0">
              <a:spcBef>
                <a:spcPts val="0"/>
              </a:spcBef>
              <a:spcAft>
                <a:spcPts val="0"/>
              </a:spcAft>
              <a:buSzPts val="1300"/>
              <a:buChar char="●"/>
            </a:pPr>
            <a:r>
              <a:rPr lang="uk"/>
              <a:t>Úpravy datasetu</a:t>
            </a:r>
            <a:endParaRPr/>
          </a:p>
          <a:p>
            <a:pPr marL="457200" lvl="0" indent="-311150" algn="l" rtl="0">
              <a:spcBef>
                <a:spcPts val="0"/>
              </a:spcBef>
              <a:spcAft>
                <a:spcPts val="0"/>
              </a:spcAft>
              <a:buSzPts val="1300"/>
              <a:buChar char="●"/>
            </a:pPr>
            <a:r>
              <a:rPr lang="uk"/>
              <a:t>Hyperparametre</a:t>
            </a:r>
            <a:endParaRPr/>
          </a:p>
        </p:txBody>
      </p:sp>
      <p:pic>
        <p:nvPicPr>
          <p:cNvPr id="216" name="Google Shape;216;p20"/>
          <p:cNvPicPr preferRelativeResize="0"/>
          <p:nvPr/>
        </p:nvPicPr>
        <p:blipFill>
          <a:blip r:embed="rId3">
            <a:alphaModFix/>
          </a:blip>
          <a:stretch>
            <a:fillRect/>
          </a:stretch>
        </p:blipFill>
        <p:spPr>
          <a:xfrm>
            <a:off x="4113375" y="199250"/>
            <a:ext cx="4706424" cy="2221675"/>
          </a:xfrm>
          <a:prstGeom prst="rect">
            <a:avLst/>
          </a:prstGeom>
          <a:noFill/>
          <a:ln>
            <a:noFill/>
          </a:ln>
        </p:spPr>
      </p:pic>
      <p:pic>
        <p:nvPicPr>
          <p:cNvPr id="217" name="Google Shape;217;p20"/>
          <p:cNvPicPr preferRelativeResize="0"/>
          <p:nvPr/>
        </p:nvPicPr>
        <p:blipFill>
          <a:blip r:embed="rId4">
            <a:alphaModFix/>
          </a:blip>
          <a:stretch>
            <a:fillRect/>
          </a:stretch>
        </p:blipFill>
        <p:spPr>
          <a:xfrm>
            <a:off x="4113375" y="2691101"/>
            <a:ext cx="4706425" cy="219438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1"/>
          <p:cNvSpPr txBox="1">
            <a:spLocks noGrp="1"/>
          </p:cNvSpPr>
          <p:nvPr>
            <p:ph type="title"/>
          </p:nvPr>
        </p:nvSpPr>
        <p:spPr>
          <a:xfrm>
            <a:off x="1091025" y="5626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uk"/>
              <a:t>Ako sme začali a aké architektúry sme skúšali</a:t>
            </a:r>
            <a:endParaRPr/>
          </a:p>
        </p:txBody>
      </p:sp>
      <p:sp>
        <p:nvSpPr>
          <p:cNvPr id="223" name="Google Shape;223;p21"/>
          <p:cNvSpPr txBox="1"/>
          <p:nvPr/>
        </p:nvSpPr>
        <p:spPr>
          <a:xfrm>
            <a:off x="540000" y="1849110"/>
            <a:ext cx="2714220" cy="384690"/>
          </a:xfrm>
          <a:prstGeom prst="rect">
            <a:avLst/>
          </a:prstGeom>
          <a:noFill/>
          <a:ln>
            <a:noFill/>
          </a:ln>
        </p:spPr>
        <p:txBody>
          <a:bodyPr spcFirstLastPara="1" wrap="square" lIns="91425" tIns="91425" rIns="91425" bIns="91425" anchor="t" anchorCtr="0">
            <a:spAutoFit/>
          </a:bodyPr>
          <a:lstStyle/>
          <a:p>
            <a:r>
              <a:rPr lang="uk" sz="1300" dirty="0">
                <a:solidFill>
                  <a:schemeClr val="lt1"/>
                </a:solidFill>
                <a:latin typeface="Lato"/>
                <a:ea typeface="Lato"/>
                <a:cs typeface="Lato"/>
                <a:sym typeface="Lato"/>
              </a:rPr>
              <a:t>InceptionV3 </a:t>
            </a:r>
            <a:r>
              <a:rPr lang="uk" sz="1300" dirty="0">
                <a:solidFill>
                  <a:schemeClr val="lt1"/>
                </a:solidFill>
                <a:ea typeface="Lato"/>
                <a:sym typeface="Lato"/>
              </a:rPr>
              <a:t>a 2D </a:t>
            </a:r>
            <a:r>
              <a:rPr lang="uk" sz="1300" dirty="0" err="1">
                <a:solidFill>
                  <a:schemeClr val="lt1"/>
                </a:solidFill>
                <a:ea typeface="Lato"/>
                <a:sym typeface="Lato"/>
              </a:rPr>
              <a:t>konvolúcia</a:t>
            </a:r>
            <a:r>
              <a:rPr lang="uk" sz="1300" dirty="0">
                <a:solidFill>
                  <a:schemeClr val="lt1"/>
                </a:solidFill>
                <a:ea typeface="Lato"/>
                <a:sym typeface="Lato"/>
              </a:rPr>
              <a:t> </a:t>
            </a:r>
            <a:endParaRPr sz="1300" dirty="0">
              <a:solidFill>
                <a:schemeClr val="lt1"/>
              </a:solidFill>
              <a:latin typeface="Lato"/>
              <a:ea typeface="Lato"/>
              <a:cs typeface="Lato"/>
              <a:sym typeface="Lato"/>
            </a:endParaRPr>
          </a:p>
        </p:txBody>
      </p:sp>
      <p:sp>
        <p:nvSpPr>
          <p:cNvPr id="224" name="Google Shape;224;p21"/>
          <p:cNvSpPr/>
          <p:nvPr/>
        </p:nvSpPr>
        <p:spPr>
          <a:xfrm>
            <a:off x="2789400" y="1966800"/>
            <a:ext cx="626100" cy="180000"/>
          </a:xfrm>
          <a:prstGeom prst="rightArrow">
            <a:avLst>
              <a:gd name="adj1" fmla="val 50000"/>
              <a:gd name="adj2"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5" name="Google Shape;225;p21"/>
          <p:cNvSpPr txBox="1"/>
          <p:nvPr/>
        </p:nvSpPr>
        <p:spPr>
          <a:xfrm>
            <a:off x="3359825" y="1849110"/>
            <a:ext cx="1966980" cy="38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RAFT a 2D konvolúcia </a:t>
            </a:r>
            <a:endParaRPr sz="1300">
              <a:solidFill>
                <a:schemeClr val="lt1"/>
              </a:solidFill>
              <a:latin typeface="Lato"/>
              <a:ea typeface="Lato"/>
              <a:cs typeface="Lato"/>
              <a:sym typeface="Lato"/>
            </a:endParaRPr>
          </a:p>
        </p:txBody>
      </p:sp>
      <p:sp>
        <p:nvSpPr>
          <p:cNvPr id="226" name="Google Shape;226;p21"/>
          <p:cNvSpPr/>
          <p:nvPr/>
        </p:nvSpPr>
        <p:spPr>
          <a:xfrm>
            <a:off x="5151725" y="1966800"/>
            <a:ext cx="626100" cy="180000"/>
          </a:xfrm>
          <a:prstGeom prst="rightArrow">
            <a:avLst>
              <a:gd name="adj1" fmla="val 50000"/>
              <a:gd name="adj2"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7" name="Google Shape;227;p21"/>
          <p:cNvSpPr txBox="1"/>
          <p:nvPr/>
        </p:nvSpPr>
        <p:spPr>
          <a:xfrm>
            <a:off x="5826800" y="1804425"/>
            <a:ext cx="17586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uk" sz="1300">
                <a:solidFill>
                  <a:schemeClr val="lt1"/>
                </a:solidFill>
                <a:latin typeface="Lato"/>
                <a:ea typeface="Lato"/>
                <a:cs typeface="Lato"/>
                <a:sym typeface="Lato"/>
              </a:rPr>
              <a:t>RAFT a 3D konvolúcia</a:t>
            </a:r>
            <a:endParaRPr sz="1300">
              <a:solidFill>
                <a:schemeClr val="lt1"/>
              </a:solidFill>
              <a:latin typeface="Lato"/>
              <a:ea typeface="Lato"/>
              <a:cs typeface="Lato"/>
              <a:sym typeface="Lato"/>
            </a:endParaRPr>
          </a:p>
        </p:txBody>
      </p:sp>
      <p:sp>
        <p:nvSpPr>
          <p:cNvPr id="228" name="Google Shape;228;p21"/>
          <p:cNvSpPr/>
          <p:nvPr/>
        </p:nvSpPr>
        <p:spPr>
          <a:xfrm>
            <a:off x="6817325" y="1966800"/>
            <a:ext cx="626100" cy="180000"/>
          </a:xfrm>
          <a:prstGeom prst="rightArrow">
            <a:avLst>
              <a:gd name="adj1" fmla="val 50000"/>
              <a:gd name="adj2"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9" name="Google Shape;229;p21"/>
          <p:cNvSpPr txBox="1"/>
          <p:nvPr/>
        </p:nvSpPr>
        <p:spPr>
          <a:xfrm>
            <a:off x="7521670" y="1849470"/>
            <a:ext cx="1222500" cy="35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3D konvolúcia</a:t>
            </a:r>
            <a:endParaRPr sz="1300">
              <a:solidFill>
                <a:schemeClr val="lt1"/>
              </a:solidFill>
              <a:latin typeface="Lato"/>
              <a:ea typeface="Lato"/>
              <a:cs typeface="Lato"/>
              <a:sym typeface="Lato"/>
            </a:endParaRPr>
          </a:p>
        </p:txBody>
      </p:sp>
      <p:sp>
        <p:nvSpPr>
          <p:cNvPr id="230" name="Google Shape;230;p21"/>
          <p:cNvSpPr/>
          <p:nvPr/>
        </p:nvSpPr>
        <p:spPr>
          <a:xfrm rot="2701165">
            <a:off x="4624677" y="2341796"/>
            <a:ext cx="626002" cy="180312"/>
          </a:xfrm>
          <a:prstGeom prst="rightArrow">
            <a:avLst>
              <a:gd name="adj1" fmla="val 50000"/>
              <a:gd name="adj2"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1" name="Google Shape;231;p21"/>
          <p:cNvSpPr txBox="1"/>
          <p:nvPr/>
        </p:nvSpPr>
        <p:spPr>
          <a:xfrm>
            <a:off x="4945625" y="2717100"/>
            <a:ext cx="1871700" cy="43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2D konvolúcia a GRU</a:t>
            </a:r>
            <a:endParaRPr sz="1300">
              <a:solidFill>
                <a:schemeClr val="lt1"/>
              </a:solidFill>
              <a:latin typeface="Lato"/>
              <a:ea typeface="Lato"/>
              <a:cs typeface="Lato"/>
              <a:sym typeface="Lato"/>
            </a:endParaRPr>
          </a:p>
        </p:txBody>
      </p:sp>
      <p:sp>
        <p:nvSpPr>
          <p:cNvPr id="232" name="Google Shape;232;p21"/>
          <p:cNvSpPr/>
          <p:nvPr/>
        </p:nvSpPr>
        <p:spPr>
          <a:xfrm>
            <a:off x="0" y="3019150"/>
            <a:ext cx="4740600" cy="2124300"/>
          </a:xfrm>
          <a:prstGeom prst="rect">
            <a:avLst/>
          </a:prstGeom>
          <a:solidFill>
            <a:srgbClr val="30313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33" name="Google Shape;233;p21"/>
          <p:cNvSpPr txBox="1"/>
          <p:nvPr/>
        </p:nvSpPr>
        <p:spPr>
          <a:xfrm>
            <a:off x="0" y="3019150"/>
            <a:ext cx="4682700" cy="190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uk" sz="1300">
                <a:solidFill>
                  <a:schemeClr val="lt1"/>
                </a:solidFill>
                <a:latin typeface="Lato"/>
                <a:ea typeface="Lato"/>
                <a:cs typeface="Lato"/>
                <a:sym typeface="Lato"/>
              </a:rPr>
              <a:t>Inception v3 - konvolučná neurónová sieť na pomoc pri analýze obrazu a detekcii objektov.</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0" lvl="0" indent="0" algn="l" rtl="0">
              <a:spcBef>
                <a:spcPts val="0"/>
              </a:spcBef>
              <a:spcAft>
                <a:spcPts val="0"/>
              </a:spcAft>
              <a:buNone/>
            </a:pPr>
            <a:r>
              <a:rPr lang="uk" sz="1300">
                <a:solidFill>
                  <a:schemeClr val="lt1"/>
                </a:solidFill>
                <a:latin typeface="Lato"/>
                <a:ea typeface="Lato"/>
                <a:cs typeface="Lato"/>
                <a:sym typeface="Lato"/>
              </a:rPr>
              <a:t>RAFT (Recurrent All-Pairs Field Transforms) - architektúra hlbokej sieti pre extrakciu optical flow.</a:t>
            </a:r>
            <a:endParaRPr sz="1300">
              <a:solidFill>
                <a:schemeClr val="lt1"/>
              </a:solidFill>
              <a:latin typeface="Lato"/>
              <a:ea typeface="Lato"/>
              <a:cs typeface="Lato"/>
              <a:sym typeface="Lato"/>
            </a:endParaRPr>
          </a:p>
          <a:p>
            <a:pPr marL="0" lvl="0" indent="0" algn="l" rtl="0">
              <a:spcBef>
                <a:spcPts val="0"/>
              </a:spcBef>
              <a:spcAft>
                <a:spcPts val="0"/>
              </a:spcAft>
              <a:buNone/>
            </a:pPr>
            <a:endParaRPr sz="1300">
              <a:solidFill>
                <a:schemeClr val="lt1"/>
              </a:solidFill>
              <a:latin typeface="Lato"/>
              <a:ea typeface="Lato"/>
              <a:cs typeface="Lato"/>
              <a:sym typeface="Lato"/>
            </a:endParaRPr>
          </a:p>
          <a:p>
            <a:pPr marL="0" lvl="0" indent="0" algn="l" rtl="0">
              <a:spcBef>
                <a:spcPts val="0"/>
              </a:spcBef>
              <a:spcAft>
                <a:spcPts val="0"/>
              </a:spcAft>
              <a:buNone/>
            </a:pPr>
            <a:r>
              <a:rPr lang="uk" sz="1300">
                <a:solidFill>
                  <a:schemeClr val="lt1"/>
                </a:solidFill>
                <a:latin typeface="Lato"/>
                <a:ea typeface="Lato"/>
                <a:cs typeface="Lato"/>
                <a:sym typeface="Lato"/>
              </a:rPr>
              <a:t>GRUs (Gated recurrent units) - sú hradlovým mechanizmom v rekurentných neurónových sieťach.</a:t>
            </a:r>
            <a:endParaRPr sz="13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28289E"/>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Екран (16:9)</PresentationFormat>
  <Slides>21</Slides>
  <Notes>21</Notes>
  <HiddenSlides>0</HiddenSlides>
  <ScaleCrop>false</ScaleCrop>
  <HeadingPairs>
    <vt:vector size="4" baseType="variant">
      <vt:variant>
        <vt:lpstr>Тема</vt:lpstr>
      </vt:variant>
      <vt:variant>
        <vt:i4>1</vt:i4>
      </vt:variant>
      <vt:variant>
        <vt:lpstr>Заголовки слайдів</vt:lpstr>
      </vt:variant>
      <vt:variant>
        <vt:i4>21</vt:i4>
      </vt:variant>
    </vt:vector>
  </HeadingPairs>
  <TitlesOfParts>
    <vt:vector size="22" baseType="lpstr">
      <vt:lpstr>Focus</vt:lpstr>
      <vt:lpstr>Klasifikácia pľúcneho dýchania</vt:lpstr>
      <vt:lpstr>O našom tíme</vt:lpstr>
      <vt:lpstr>Čo je cieľom výskumu našej práce?</vt:lpstr>
      <vt:lpstr>Dataset na detekciu prítomnosti alebo neprítomnosti klzkosti pľúc</vt:lpstr>
      <vt:lpstr>Predspracovanie údajov</vt:lpstr>
      <vt:lpstr>O technológiách CNN a Optical Flow</vt:lpstr>
      <vt:lpstr>Použité technológie </vt:lpstr>
      <vt:lpstr>Modely a experimenty </vt:lpstr>
      <vt:lpstr>Ako sme začali a aké architektúry sme skúšali</vt:lpstr>
      <vt:lpstr>Rekurentný konvolučný model</vt:lpstr>
      <vt:lpstr>Experimenty s rekurentným konvolučným modelom</vt:lpstr>
      <vt:lpstr>Model s RAFT</vt:lpstr>
      <vt:lpstr>Experimenty s RAFTom</vt:lpstr>
      <vt:lpstr>Finálny model</vt:lpstr>
      <vt:lpstr>Technológie finálneho modelu</vt:lpstr>
      <vt:lpstr>Experimenty s finálnym modelom</vt:lpstr>
      <vt:lpstr>Konečné výsledky</vt:lpstr>
      <vt:lpstr>Komplikované veci a problémy </vt:lpstr>
      <vt:lpstr>Ďalší pokrok</vt:lpstr>
      <vt:lpstr>Záver</vt:lpstr>
      <vt:lpstr>Poďakovanie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Klasifikácia pľúcneho dýchania</dc:title>
  <cp:revision>16</cp:revision>
  <dcterms:modified xsi:type="dcterms:W3CDTF">2024-05-15T18:04:53Z</dcterms:modified>
</cp:coreProperties>
</file>

<file path=docProps/thumbnail.jpeg>
</file>